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Roboto"/>
      <p:regular r:id="rId52"/>
      <p:bold r:id="rId53"/>
      <p:italic r:id="rId54"/>
      <p:boldItalic r:id="rId55"/>
    </p:embeddedFont>
    <p:embeddedFont>
      <p:font typeface="Average"/>
      <p:regular r:id="rId56"/>
    </p:embeddedFont>
    <p:embeddedFont>
      <p:font typeface="Oswal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158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annah Fairfield"/>
  <p:cmAuthor clrIdx="1" id="1" initials="" lastIdx="1" name="Nicholas Thomas"/>
  <p:cmAuthor clrIdx="2" id="2" initials="" lastIdx="1" name="Sairathan Rajuladev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517FF4-7803-4D24-AE75-7C3EC392DC3A}">
  <a:tblStyle styleId="{9D517FF4-7803-4D24-AE75-7C3EC392DC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5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4.xml"/><Relationship Id="rId55" Type="http://schemas.openxmlformats.org/officeDocument/2006/relationships/font" Target="fonts/Roboto-boldItalic.fntdata"/><Relationship Id="rId10" Type="http://schemas.openxmlformats.org/officeDocument/2006/relationships/slide" Target="slides/slide3.xml"/><Relationship Id="rId54" Type="http://schemas.openxmlformats.org/officeDocument/2006/relationships/font" Target="fonts/Roboto-italic.fntdata"/><Relationship Id="rId13" Type="http://schemas.openxmlformats.org/officeDocument/2006/relationships/slide" Target="slides/slide6.xml"/><Relationship Id="rId57" Type="http://schemas.openxmlformats.org/officeDocument/2006/relationships/font" Target="fonts/Oswald-regular.fntdata"/><Relationship Id="rId12" Type="http://schemas.openxmlformats.org/officeDocument/2006/relationships/slide" Target="slides/slide5.xml"/><Relationship Id="rId56" Type="http://schemas.openxmlformats.org/officeDocument/2006/relationships/font" Target="fonts/Average-regular.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Oswa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7T22:57:46.818">
    <p:pos x="6000" y="0"/>
    <p:text>convert to integeres</p:text>
  </p:cm>
  <p:cm authorId="1" idx="1" dt="2022-12-07T22:57:49.327">
    <p:pos x="6000" y="100"/>
    <p:text>Can we print this without scientific notation?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2-12-07T23:30:41.388">
    <p:pos x="6000" y="0"/>
    <p:text>update sklearn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a4dd729a93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a4dd729a93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Explore baseline model features</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rtl="0" algn="l">
              <a:lnSpc>
                <a:spcPct val="115000"/>
              </a:lnSpc>
              <a:spcBef>
                <a:spcPts val="0"/>
              </a:spcBef>
              <a:spcAft>
                <a:spcPts val="0"/>
              </a:spcAft>
              <a:buNone/>
            </a:pPr>
            <a:r>
              <a:rPr lang="en" sz="1200">
                <a:solidFill>
                  <a:schemeClr val="dk1"/>
                </a:solidFill>
              </a:rPr>
              <a:t>Our baseline model is solely the Redin dataset.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one hot encoding the neighborhoods, we see that Squirrel Hill, Shadyside, Point Breeze, have both higher maximums and larger price distributions than other neighborhoods.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Now looking at the top left of the slide, we see the standard features that we will use in our baseline model.</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4dd729a9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a4dd729a9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ran a linear regression model, splitting our training and testing into 75% train and 25% test. The RMSE and MAE are in dollars representing the price of a house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Through additional feature engineering and more advanced modeling techniques we hope to improve upon the baseline model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4dd729a9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4dd729a9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Summarize your approach</a:t>
            </a:r>
            <a:r>
              <a:rPr lang="en" sz="1250">
                <a:solidFill>
                  <a:schemeClr val="dk1"/>
                </a:solidFill>
                <a:highlight>
                  <a:srgbClr val="F2F2F2"/>
                </a:highlight>
              </a:rPr>
              <a:t> -&gt; </a:t>
            </a:r>
            <a:r>
              <a:rPr lang="en" sz="1250">
                <a:solidFill>
                  <a:schemeClr val="dk1"/>
                </a:solidFill>
                <a:highlight>
                  <a:srgbClr val="F2F2F2"/>
                </a:highlight>
              </a:rPr>
              <a:t> what learning methods or other algorithms are you using? →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4dd729a9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a4dd729a9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Average"/>
                <a:ea typeface="Average"/>
                <a:cs typeface="Average"/>
                <a:sym typeface="Average"/>
              </a:rPr>
              <a:t>Next we can look at </a:t>
            </a:r>
            <a:r>
              <a:rPr lang="en" sz="1800">
                <a:solidFill>
                  <a:schemeClr val="dk1"/>
                </a:solidFill>
                <a:latin typeface="Average"/>
                <a:ea typeface="Average"/>
                <a:cs typeface="Average"/>
                <a:sym typeface="Average"/>
              </a:rPr>
              <a:t>information</a:t>
            </a:r>
            <a:r>
              <a:rPr lang="en" sz="1800">
                <a:solidFill>
                  <a:schemeClr val="dk1"/>
                </a:solidFill>
                <a:latin typeface="Average"/>
                <a:ea typeface="Average"/>
                <a:cs typeface="Average"/>
                <a:sym typeface="Average"/>
              </a:rPr>
              <a:t> derived from the NCES </a:t>
            </a:r>
            <a:r>
              <a:rPr lang="en" sz="1800">
                <a:solidFill>
                  <a:schemeClr val="dk1"/>
                </a:solidFill>
                <a:latin typeface="Average"/>
                <a:ea typeface="Average"/>
                <a:cs typeface="Average"/>
                <a:sym typeface="Average"/>
              </a:rPr>
              <a:t>-</a:t>
            </a:r>
            <a:r>
              <a:rPr lang="en" sz="1800">
                <a:solidFill>
                  <a:schemeClr val="dk1"/>
                </a:solidFill>
                <a:latin typeface="Average"/>
                <a:ea typeface="Average"/>
                <a:cs typeface="Average"/>
                <a:sym typeface="Average"/>
              </a:rPr>
              <a:t> </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None/>
            </a:pPr>
            <a:r>
              <a:rPr lang="en" sz="1800">
                <a:solidFill>
                  <a:schemeClr val="dk1"/>
                </a:solidFill>
                <a:latin typeface="Average"/>
                <a:ea typeface="Average"/>
                <a:cs typeface="Average"/>
                <a:sym typeface="Average"/>
              </a:rPr>
              <a:t>—----------------------------------------------------</a:t>
            </a:r>
            <a:endParaRPr sz="1800">
              <a:solidFill>
                <a:schemeClr val="dk1"/>
              </a:solidFill>
              <a:latin typeface="Average"/>
              <a:ea typeface="Average"/>
              <a:cs typeface="Average"/>
              <a:sym typeface="Average"/>
            </a:endParaRPr>
          </a:p>
          <a:p>
            <a:pPr indent="-342900" lvl="0" marL="457200" rtl="0" algn="l">
              <a:lnSpc>
                <a:spcPct val="115000"/>
              </a:lnSpc>
              <a:spcBef>
                <a:spcPts val="120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Used the National Center for Education Statistics (NCES) data portal to pull all available data on Pittsburgh Public Schools</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For each home, we assigned it two school quality scores: one for the nearest High School, and one for the nearest Elementary/Middle School</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Used performance data for schools to calculate a “School Quality” Score:</a:t>
            </a:r>
            <a:endParaRPr sz="1800">
              <a:solidFill>
                <a:schemeClr val="dk1"/>
              </a:solidFill>
              <a:latin typeface="Average"/>
              <a:ea typeface="Average"/>
              <a:cs typeface="Average"/>
              <a:sym typeface="Average"/>
            </a:endParaRPr>
          </a:p>
          <a:p>
            <a:pPr indent="-317500" lvl="1" marL="914400" rtl="0" algn="l">
              <a:lnSpc>
                <a:spcPct val="115000"/>
              </a:lnSpc>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For High Schools, this was an average of the 4 and 5 year cohort graduation rate, as well as the post-secondary education graduation rate</a:t>
            </a:r>
            <a:endParaRPr sz="1400">
              <a:solidFill>
                <a:schemeClr val="dk1"/>
              </a:solidFill>
              <a:latin typeface="Average"/>
              <a:ea typeface="Average"/>
              <a:cs typeface="Average"/>
              <a:sym typeface="Average"/>
            </a:endParaRPr>
          </a:p>
          <a:p>
            <a:pPr indent="-317500" lvl="1" marL="914400" rtl="0" algn="l">
              <a:lnSpc>
                <a:spcPct val="115000"/>
              </a:lnSpc>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For Elementary and Middle Schools, this was an average of the percentage of students within the school who were meeting annual growth expectations for ELA/Literature, Mathematics, and Science/Biology</a:t>
            </a:r>
            <a:endParaRPr sz="1250">
              <a:solidFill>
                <a:schemeClr val="dk1"/>
              </a:solidFill>
              <a:highlight>
                <a:srgbClr val="F2F2F2"/>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a5d74d1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a5d74d1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verage"/>
                <a:ea typeface="Average"/>
                <a:cs typeface="Average"/>
                <a:sym typeface="Average"/>
              </a:rPr>
              <a:t>Next we can look at information derived from the NCES </a:t>
            </a:r>
            <a:r>
              <a:rPr lang="en" sz="1800">
                <a:solidFill>
                  <a:schemeClr val="dk1"/>
                </a:solidFill>
                <a:latin typeface="Average"/>
                <a:ea typeface="Average"/>
                <a:cs typeface="Average"/>
                <a:sym typeface="Average"/>
              </a:rPr>
              <a:t>-</a:t>
            </a:r>
            <a:r>
              <a:rPr lang="en" sz="1800">
                <a:solidFill>
                  <a:schemeClr val="dk1"/>
                </a:solidFill>
                <a:latin typeface="Average"/>
                <a:ea typeface="Average"/>
                <a:cs typeface="Average"/>
                <a:sym typeface="Average"/>
              </a:rPr>
              <a:t> </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Average"/>
                <a:ea typeface="Average"/>
                <a:cs typeface="Average"/>
                <a:sym typeface="Average"/>
              </a:rPr>
              <a:t>—----------------------------------------------------</a:t>
            </a:r>
            <a:endParaRPr sz="1800">
              <a:solidFill>
                <a:schemeClr val="dk1"/>
              </a:solidFill>
              <a:latin typeface="Average"/>
              <a:ea typeface="Average"/>
              <a:cs typeface="Average"/>
              <a:sym typeface="Average"/>
            </a:endParaRPr>
          </a:p>
          <a:p>
            <a:pPr indent="-342900" lvl="0" marL="457200" rtl="0" algn="l">
              <a:lnSpc>
                <a:spcPct val="115000"/>
              </a:lnSpc>
              <a:spcBef>
                <a:spcPts val="120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Used the National Center for Education Statistics (NCES) data portal to pull all available data on Pittsburgh Public Schools</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For each home, we assigned it two school quality scores: one for the nearest High School, and one for the nearest Elementary/Middle School</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Used performance data for schools to calculate a “School Quality” Score:</a:t>
            </a:r>
            <a:endParaRPr sz="1800">
              <a:solidFill>
                <a:schemeClr val="dk1"/>
              </a:solidFill>
              <a:latin typeface="Average"/>
              <a:ea typeface="Average"/>
              <a:cs typeface="Average"/>
              <a:sym typeface="Average"/>
            </a:endParaRPr>
          </a:p>
          <a:p>
            <a:pPr indent="-317500" lvl="1" marL="914400" rtl="0" algn="l">
              <a:lnSpc>
                <a:spcPct val="115000"/>
              </a:lnSpc>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For High Schools, this was an average of the 4 and 5 year cohort graduation rate, as well as the post-secondary education graduation rate</a:t>
            </a:r>
            <a:endParaRPr sz="1400">
              <a:solidFill>
                <a:schemeClr val="dk1"/>
              </a:solidFill>
              <a:latin typeface="Average"/>
              <a:ea typeface="Average"/>
              <a:cs typeface="Average"/>
              <a:sym typeface="Average"/>
            </a:endParaRPr>
          </a:p>
          <a:p>
            <a:pPr indent="-317500" lvl="1" marL="914400" rtl="0" algn="l">
              <a:lnSpc>
                <a:spcPct val="115000"/>
              </a:lnSpc>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For Elementary and Middle Schools, this was an average of the percentage of students within the school who were meeting annual growth expectations for ELA/Literature, Mathematics, and Science/Biology</a:t>
            </a:r>
            <a:endParaRPr sz="1250">
              <a:solidFill>
                <a:schemeClr val="dk1"/>
              </a:solidFill>
              <a:highlight>
                <a:srgbClr val="F2F2F2"/>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a824c6d1d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aa824c6d1d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7ff3333b3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7ff3333b3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Used the Western Pennsylvania Regional Data Center to find crime data in Pittsburgh dating back to 2016.</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Every reported incident + exact date/time + exact location </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Limited the window of crimes to be considered to 12 months on each side of the sale date of the house - crime trends change over the years and we wanted to make sure we captured an accurate representation of the crime near a house around the time it was sold.</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a4dd729a9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a4dd729a9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Used the Western Pennsylvania Regional Data Center to find crime data in Pittsburgh dating back to 2016.</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Every reported incident + exact date/time + exact location </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Limited the window of crimes to be considered to 12 months on each side of the sale date of the house - crime trends change over the years and we wanted to make sure we captured an accurate representation of the crime near a house around the time it was sold.</a:t>
            </a:r>
            <a:endParaRPr sz="1800">
              <a:solidFill>
                <a:schemeClr val="dk1"/>
              </a:solidFill>
              <a:latin typeface="Average"/>
              <a:ea typeface="Average"/>
              <a:cs typeface="Average"/>
              <a:sym typeface="Average"/>
            </a:endParaRPr>
          </a:p>
          <a:p>
            <a:pPr indent="0" lvl="0" marL="457200" rtl="0" algn="l">
              <a:lnSpc>
                <a:spcPct val="115000"/>
              </a:lnSpc>
              <a:spcBef>
                <a:spcPts val="1200"/>
              </a:spcBef>
              <a:spcAft>
                <a:spcPts val="0"/>
              </a:spcAft>
              <a:buNone/>
            </a:pPr>
            <a:r>
              <a:t/>
            </a:r>
            <a:endParaRPr sz="1800">
              <a:solidFill>
                <a:schemeClr val="dk1"/>
              </a:solidFill>
              <a:latin typeface="Average"/>
              <a:ea typeface="Average"/>
              <a:cs typeface="Average"/>
              <a:sym typeface="Average"/>
            </a:endParaRPr>
          </a:p>
          <a:p>
            <a:pPr indent="-342900" lvl="0" marL="457200" rtl="0" algn="l">
              <a:lnSpc>
                <a:spcPct val="115000"/>
              </a:lnSpc>
              <a:spcBef>
                <a:spcPts val="120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Score = Max(0, 1 - (SQRT(distance/maxRadius))) </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Calculated the sum of all “crime scores” for each home, then normalized between 0-100 for all homes</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Score function allows us </a:t>
            </a:r>
            <a:r>
              <a:rPr lang="en" sz="1800">
                <a:solidFill>
                  <a:schemeClr val="dk1"/>
                </a:solidFill>
                <a:latin typeface="Average"/>
                <a:ea typeface="Average"/>
                <a:cs typeface="Average"/>
                <a:sym typeface="Average"/>
              </a:rPr>
              <a:t>to counterweight crimes up to a certain max radius, with closer proximity crimes having a larger weight</a:t>
            </a:r>
            <a:endParaRPr sz="1250">
              <a:solidFill>
                <a:schemeClr val="dk1"/>
              </a:solidFill>
              <a:highlight>
                <a:srgbClr val="F2F2F2"/>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aa824c6d1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aa824c6d1d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5d74d1c5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5d74d1c5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Our team also incorporated data from the American Community Survey provided by the Census Bureau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This survey has information about the residents that live in a certain geographic area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For our use case we opted to use census tract as the geographic area…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but what is a census tract and what does that look like for pittsburgh? </a:t>
            </a:r>
            <a:endParaRPr sz="1250">
              <a:solidFill>
                <a:schemeClr val="dk1"/>
              </a:solidFill>
              <a:highlight>
                <a:srgbClr val="F2F2F2"/>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3fefeac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3fefeac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5d74d1c5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a5d74d1c5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There are a few different levels that were available to us in terms of granularity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Our team ultimately decided on using a census tract as it somewhat </a:t>
            </a:r>
            <a:r>
              <a:rPr lang="en" sz="1250">
                <a:solidFill>
                  <a:schemeClr val="dk1"/>
                </a:solidFill>
                <a:highlight>
                  <a:srgbClr val="F2F2F2"/>
                </a:highlight>
              </a:rPr>
              <a:t>resembles</a:t>
            </a:r>
            <a:r>
              <a:rPr lang="en" sz="1250">
                <a:solidFill>
                  <a:schemeClr val="dk1"/>
                </a:solidFill>
                <a:highlight>
                  <a:srgbClr val="F2F2F2"/>
                </a:highlight>
              </a:rPr>
              <a:t> the </a:t>
            </a:r>
            <a:r>
              <a:rPr lang="en" sz="1250">
                <a:solidFill>
                  <a:schemeClr val="dk1"/>
                </a:solidFill>
                <a:highlight>
                  <a:srgbClr val="F2F2F2"/>
                </a:highlight>
              </a:rPr>
              <a:t>neighborhoods</a:t>
            </a:r>
            <a:r>
              <a:rPr lang="en" sz="1250">
                <a:solidFill>
                  <a:schemeClr val="dk1"/>
                </a:solidFill>
                <a:highlight>
                  <a:srgbClr val="F2F2F2"/>
                </a:highlight>
              </a:rPr>
              <a:t> of pittsburgh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and gave enough population in each block to have a meaningful summary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a5d74d1c5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a5d74d1c5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50">
                <a:solidFill>
                  <a:schemeClr val="dk1"/>
                </a:solidFill>
                <a:highlight>
                  <a:srgbClr val="F2F2F2"/>
                </a:highlight>
              </a:rPr>
              <a:t>For our model our team sifted through 20,000 variables manually and selected some of what we believe would be leading indicators of home prices </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 sz="1250">
                <a:solidFill>
                  <a:schemeClr val="dk1"/>
                </a:solidFill>
                <a:highlight>
                  <a:srgbClr val="F2F2F2"/>
                </a:highlight>
              </a:rPr>
              <a:t>We extracted these features from the Census’ API and appended them to the redfin, schools, and crime dataframes </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 sz="1250">
                <a:solidFill>
                  <a:schemeClr val="dk1"/>
                </a:solidFill>
                <a:highlight>
                  <a:srgbClr val="F2F2F2"/>
                </a:highlight>
              </a:rPr>
              <a:t>With that being said, </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 sz="1250">
                <a:solidFill>
                  <a:schemeClr val="dk1"/>
                </a:solidFill>
                <a:highlight>
                  <a:srgbClr val="F2F2F2"/>
                </a:highlight>
              </a:rPr>
              <a:t>Some of the variables most likely wouldnt make sense to include in our model like “SEX OF WORKERS BY MEANS OF TRANSPORTATION TO WORK” </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 sz="1250">
                <a:solidFill>
                  <a:schemeClr val="dk1"/>
                </a:solidFill>
                <a:highlight>
                  <a:srgbClr val="F2F2F2"/>
                </a:highlight>
              </a:rPr>
              <a:t>While other features like median income would likely be value </a:t>
            </a:r>
            <a:endParaRPr sz="1250">
              <a:solidFill>
                <a:schemeClr val="dk1"/>
              </a:solidFill>
              <a:highlight>
                <a:srgbClr val="F2F2F2"/>
              </a:highlight>
            </a:endParaRPr>
          </a:p>
          <a:p>
            <a:pPr indent="0" lvl="0" marL="0" rtl="0" algn="l">
              <a:lnSpc>
                <a:spcPct val="115000"/>
              </a:lnSpc>
              <a:spcBef>
                <a:spcPts val="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aa824c6d1d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aa824c6d1d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abf6a33ff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abf6a33ff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Every data set will require some level of cleaning and ours is not exempt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seen above, there are certain features that require us to either drop or impute with a reasonable estimate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a5d74d1c5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a5d74d1c5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used a yeo-johnson transformer, which is similar to BoxCox, to transform our data as well as standardize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executed this transformation for all of our variables, some of them had a nice </a:t>
            </a:r>
            <a:r>
              <a:rPr lang="en"/>
              <a:t>transformation</a:t>
            </a:r>
            <a:r>
              <a:rPr lang="en"/>
              <a:t> and some of them remained in a similar distribution shape but on a standardized scale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aa824c6d1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aa824c6d1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acfd94f39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acfd94f39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To test out the latitude and longitude data we passed in spherical coordinates to </a:t>
            </a:r>
            <a:endParaRPr sz="1250">
              <a:solidFill>
                <a:schemeClr val="dk1"/>
              </a:solidFill>
              <a:highlight>
                <a:srgbClr val="F2F2F2"/>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a4dd729a9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a4dd729a9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After dropping obvious </a:t>
            </a:r>
            <a:r>
              <a:rPr lang="en" sz="1250">
                <a:solidFill>
                  <a:schemeClr val="dk1"/>
                </a:solidFill>
                <a:highlight>
                  <a:srgbClr val="F2F2F2"/>
                </a:highlight>
              </a:rPr>
              <a:t>errors and transforming the data we began modeling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We used two frameworks, SK Learn and AutoGluon</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We’re all familiar with SK Lean through our coursework so I’ll skip that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For AutoGluon, this is a tool that was developed by Amazon to develop machine learning models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You specify the data you want to train, the label, and the AutoML takes care of the rest </a:t>
            </a:r>
            <a:endParaRPr sz="1250">
              <a:solidFill>
                <a:schemeClr val="dk1"/>
              </a:solidFill>
              <a:highlight>
                <a:srgbClr val="F2F2F2"/>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a68e32477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a68e32477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We tried numerous SK Learn models to varying degrees of success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From explaininable models like Lasso to more “black-box” style of models like Gradient Boosting</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Ultimately</a:t>
            </a:r>
            <a:r>
              <a:rPr lang="en" sz="1250">
                <a:solidFill>
                  <a:schemeClr val="dk1"/>
                </a:solidFill>
                <a:highlight>
                  <a:srgbClr val="F2F2F2"/>
                </a:highlight>
              </a:rPr>
              <a:t> we ended up with a champion model of Gradient Boosting Regressor</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a68e32477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a68e32477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GB model had an Mean Absolute Error of $83K, </a:t>
            </a:r>
            <a:r>
              <a:rPr lang="en" sz="1200">
                <a:solidFill>
                  <a:srgbClr val="202124"/>
                </a:solidFill>
                <a:highlight>
                  <a:srgbClr val="FFFFFF"/>
                </a:highlight>
                <a:latin typeface="Roboto"/>
                <a:ea typeface="Roboto"/>
                <a:cs typeface="Roboto"/>
                <a:sym typeface="Roboto"/>
              </a:rPr>
              <a:t>which,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for a market like Pittsburgh, leaves a lot to be desired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chemeClr val="lt1"/>
                </a:highlight>
                <a:latin typeface="Roboto"/>
                <a:ea typeface="Roboto"/>
                <a:cs typeface="Roboto"/>
                <a:sym typeface="Roboto"/>
              </a:rPr>
              <a:t>The model has numerous high leverage points </a:t>
            </a:r>
            <a:endParaRPr sz="1200">
              <a:solidFill>
                <a:srgbClr val="202124"/>
              </a:solidFill>
              <a:highlight>
                <a:schemeClr val="lt1"/>
              </a:highlight>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that are driving our errors upward </a:t>
            </a:r>
            <a:endParaRPr sz="1200">
              <a:solidFill>
                <a:srgbClr val="202124"/>
              </a:solidFill>
              <a:highlight>
                <a:schemeClr val="lt1"/>
              </a:highlight>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solidFill>
                <a:srgbClr val="202124"/>
              </a:solidFill>
              <a:highlight>
                <a:schemeClr val="lt1"/>
              </a:highlight>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Looking at the actuals on the left, we can see the residuals greatly increase between 500K and 750K in terms of the actual sale price </a:t>
            </a:r>
            <a:endParaRPr sz="1200">
              <a:solidFill>
                <a:srgbClr val="202124"/>
              </a:solidFill>
              <a:highlight>
                <a:schemeClr val="lt1"/>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NEXT SLIDE</a:t>
            </a:r>
            <a:endParaRPr sz="1250">
              <a:solidFill>
                <a:schemeClr val="dk1"/>
              </a:solidFill>
              <a:highlight>
                <a:srgbClr val="F2F2F2"/>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3fefeacb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3fefeacb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1E1E1E"/>
              </a:buClr>
              <a:buSzPts val="1800"/>
              <a:buFont typeface="Average"/>
              <a:buChar char="●"/>
            </a:pPr>
            <a:r>
              <a:rPr lang="en" sz="1250">
                <a:solidFill>
                  <a:srgbClr val="1E1E1E"/>
                </a:solidFill>
                <a:highlight>
                  <a:schemeClr val="lt1"/>
                </a:highlight>
              </a:rPr>
              <a:t>With today’s hot real estate market, it is more difficult than ever to find value in a home purchase. Our product leverages non-conventional data streams to better predict the actual selling price of homes. This allows real estate investors to identify properties that are potentially undervalued relative to the market, and find value where other investors may not think to look.</a:t>
            </a:r>
            <a:endParaRPr sz="1250">
              <a:solidFill>
                <a:schemeClr val="dk1"/>
              </a:solidFill>
              <a:highlight>
                <a:srgbClr val="F2F2F2"/>
              </a:highlight>
            </a:endParaRPr>
          </a:p>
          <a:p>
            <a:pPr indent="0" lvl="0" marL="0" marR="0" rtl="0" algn="l">
              <a:lnSpc>
                <a:spcPct val="115000"/>
              </a:lnSpc>
              <a:spcBef>
                <a:spcPts val="1200"/>
              </a:spcBef>
              <a:spcAft>
                <a:spcPts val="0"/>
              </a:spcAft>
              <a:buClr>
                <a:schemeClr val="dk1"/>
              </a:buClr>
              <a:buSzPts val="1100"/>
              <a:buFont typeface="Arial"/>
              <a:buNone/>
            </a:pPr>
            <a:r>
              <a:t/>
            </a:r>
            <a:endParaRPr sz="1250">
              <a:solidFill>
                <a:schemeClr val="dk1"/>
              </a:solidFill>
              <a:highlight>
                <a:srgbClr val="F2F2F2"/>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For our input, we are looking at basic information about a house, expanding off of the basic features that Redfin looks at to include crime, local school information and census information, to predict a home selling price which is our output. In order to say our model is successful, we want to see an increase in performance metrics and predictive power between the base Redfin model and our model.</a:t>
            </a:r>
            <a:endParaRPr sz="12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t/>
            </a:r>
            <a:endParaRPr sz="1250">
              <a:solidFill>
                <a:schemeClr val="dk1"/>
              </a:solidFill>
              <a:highlight>
                <a:srgbClr val="F2F2F2"/>
              </a:highlight>
            </a:endParaRPr>
          </a:p>
          <a:p>
            <a:pPr indent="0" lvl="0" marL="0" rtl="0" algn="l">
              <a:lnSpc>
                <a:spcPct val="115000"/>
              </a:lnSpc>
              <a:spcBef>
                <a:spcPts val="0"/>
              </a:spcBef>
              <a:spcAft>
                <a:spcPts val="1200"/>
              </a:spcAft>
              <a:buNone/>
            </a:pPr>
            <a:r>
              <a:t/>
            </a:r>
            <a:endParaRPr sz="1250">
              <a:solidFill>
                <a:srgbClr val="1E1E1E"/>
              </a:solidFill>
              <a:highlight>
                <a:schemeClr val="lt1"/>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a68e32477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a68e32477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While gradient boosting does provide us with feature importances,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we also ran a SHAP analysis on the model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SHAP beeswarm tells us that BATHS is the</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 most important feature and properties with more baths will have increase price</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Some things surprised us like homes with high BEDS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end up having an effect of lowering the home price, but this is explained by the high correlation between the variables.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Overall, we can say in </a:t>
            </a:r>
            <a:r>
              <a:rPr lang="en" sz="1200">
                <a:solidFill>
                  <a:srgbClr val="202124"/>
                </a:solidFill>
                <a:highlight>
                  <a:srgbClr val="FFFFFF"/>
                </a:highlight>
                <a:latin typeface="Roboto"/>
                <a:ea typeface="Roboto"/>
                <a:cs typeface="Roboto"/>
                <a:sym typeface="Roboto"/>
              </a:rPr>
              <a:t>conjunction, BEDS and BATHS would have a positive effect on the home price.</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&lt;REFER TO TEXT ON SLIDE&gt;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a68e32477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a68e32477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This then brings us to our next candidate model which used the AutoGluon framework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AutoGluon allowed our team to try out numerous models with little code</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As you can see we trained a variety of regressor models</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50">
                <a:solidFill>
                  <a:schemeClr val="dk1"/>
                </a:solidFill>
                <a:highlight>
                  <a:srgbClr val="F2F2F2"/>
                </a:highlight>
              </a:rPr>
              <a:t>Weighted ensemble combines the predictions from multiple models, to improve model performance. </a:t>
            </a:r>
            <a:endParaRPr sz="1250">
              <a:solidFill>
                <a:schemeClr val="dk1"/>
              </a:solidFill>
              <a:highlight>
                <a:srgbClr val="F2F2F2"/>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a68e32477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a68e32477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Interestingly, we still see this same trend in high leverage points for home prices above </a:t>
            </a:r>
            <a:r>
              <a:rPr lang="en" sz="1200">
                <a:solidFill>
                  <a:srgbClr val="202124"/>
                </a:solidFill>
                <a:highlight>
                  <a:srgbClr val="FFFFFF"/>
                </a:highlight>
                <a:latin typeface="Roboto"/>
                <a:ea typeface="Roboto"/>
                <a:cs typeface="Roboto"/>
                <a:sym typeface="Roboto"/>
              </a:rPr>
              <a:t>approximately $500K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a68e32477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a68e32477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In an effort to provide some usability, we then analyzed the subset of predictions to where the </a:t>
            </a:r>
            <a:r>
              <a:rPr lang="en" sz="1200">
                <a:solidFill>
                  <a:srgbClr val="202124"/>
                </a:solidFill>
                <a:highlight>
                  <a:srgbClr val="FFFFFF"/>
                </a:highlight>
                <a:latin typeface="Roboto"/>
                <a:ea typeface="Roboto"/>
                <a:cs typeface="Roboto"/>
                <a:sym typeface="Roboto"/>
              </a:rPr>
              <a:t>empirical</a:t>
            </a:r>
            <a:r>
              <a:rPr lang="en" sz="1200">
                <a:solidFill>
                  <a:srgbClr val="202124"/>
                </a:solidFill>
                <a:highlight>
                  <a:srgbClr val="FFFFFF"/>
                </a:highlight>
                <a:latin typeface="Roboto"/>
                <a:ea typeface="Roboto"/>
                <a:cs typeface="Roboto"/>
                <a:sym typeface="Roboto"/>
              </a:rPr>
              <a:t> home price was between 100K and 500K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This resulted in a ~26% decrease in MAE and puts our model into the realm of </a:t>
            </a:r>
            <a:r>
              <a:rPr lang="en" sz="1200">
                <a:solidFill>
                  <a:srgbClr val="202124"/>
                </a:solidFill>
                <a:highlight>
                  <a:srgbClr val="FFFFFF"/>
                </a:highlight>
                <a:latin typeface="Roboto"/>
                <a:ea typeface="Roboto"/>
                <a:cs typeface="Roboto"/>
                <a:sym typeface="Roboto"/>
              </a:rPr>
              <a:t>feasible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aa824c6d1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aa824c6d1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3fefeacb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13fefeacb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How effective is your solution?</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What would you recommend as next steps?</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aa824c6d1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aa824c6d1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acfd94f390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acfd94f390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Average"/>
              <a:ea typeface="Average"/>
              <a:cs typeface="Average"/>
              <a:sym typeface="Average"/>
            </a:endParaRPr>
          </a:p>
          <a:p>
            <a:pPr indent="-317500" lvl="1" marL="457200" rtl="0" algn="l">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Modeling</a:t>
            </a:r>
            <a:endParaRPr sz="1400">
              <a:solidFill>
                <a:schemeClr val="dk1"/>
              </a:solidFill>
              <a:latin typeface="Average"/>
              <a:ea typeface="Average"/>
              <a:cs typeface="Average"/>
              <a:sym typeface="Average"/>
            </a:endParaRPr>
          </a:p>
          <a:p>
            <a:pPr indent="-317500" lvl="2" marL="914400" rtl="0" algn="l">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Expand off of learning and incorporate computer vision by training and testing on pictures inside and outside of the houses</a:t>
            </a:r>
            <a:endParaRPr sz="1400">
              <a:solidFill>
                <a:schemeClr val="dk1"/>
              </a:solidFill>
              <a:latin typeface="Average"/>
              <a:ea typeface="Average"/>
              <a:cs typeface="Average"/>
              <a:sym typeface="Average"/>
            </a:endParaRPr>
          </a:p>
          <a:p>
            <a:pPr indent="-317500" lvl="2" marL="914400" rtl="0" algn="l">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NLP on descriptions -&gt; “fixer upper” “newly renovated” “bargain” </a:t>
            </a:r>
            <a:endParaRPr sz="1400">
              <a:solidFill>
                <a:schemeClr val="dk1"/>
              </a:solidFill>
              <a:latin typeface="Average"/>
              <a:ea typeface="Average"/>
              <a:cs typeface="Average"/>
              <a:sym typeface="Average"/>
            </a:endParaRPr>
          </a:p>
          <a:p>
            <a:pPr indent="0" lvl="0" marL="914400" rtl="0" algn="l">
              <a:spcBef>
                <a:spcPts val="0"/>
              </a:spcBef>
              <a:spcAft>
                <a:spcPts val="0"/>
              </a:spcAft>
              <a:buClr>
                <a:schemeClr val="dk1"/>
              </a:buClr>
              <a:buSzPts val="1100"/>
              <a:buFont typeface="Arial"/>
              <a:buNone/>
            </a:pPr>
            <a:r>
              <a:t/>
            </a:r>
            <a:endParaRPr sz="1400">
              <a:solidFill>
                <a:schemeClr val="dk1"/>
              </a:solidFill>
              <a:latin typeface="Average"/>
              <a:ea typeface="Average"/>
              <a:cs typeface="Average"/>
              <a:sym typeface="Average"/>
            </a:endParaRPr>
          </a:p>
          <a:p>
            <a:pPr indent="-317500" lvl="1" marL="457200" rtl="0" algn="l">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Business</a:t>
            </a:r>
            <a:endParaRPr sz="1400">
              <a:solidFill>
                <a:schemeClr val="dk1"/>
              </a:solidFill>
              <a:latin typeface="Average"/>
              <a:ea typeface="Average"/>
              <a:cs typeface="Average"/>
              <a:sym typeface="Average"/>
            </a:endParaRPr>
          </a:p>
          <a:p>
            <a:pPr indent="-317500" lvl="2" marL="914400" rtl="0" algn="l">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Expand to different geographies and increase training size </a:t>
            </a:r>
            <a:endParaRPr sz="1400">
              <a:solidFill>
                <a:schemeClr val="dk1"/>
              </a:solidFill>
              <a:latin typeface="Average"/>
              <a:ea typeface="Average"/>
              <a:cs typeface="Average"/>
              <a:sym typeface="Average"/>
            </a:endParaRPr>
          </a:p>
          <a:p>
            <a:pPr indent="-317500" lvl="2" marL="914400" rtl="0" algn="l">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Using model parameters to pinpoint investment opportunities in up and coming areas </a:t>
            </a:r>
            <a:endParaRPr sz="1400">
              <a:solidFill>
                <a:schemeClr val="dk1"/>
              </a:solidFill>
              <a:latin typeface="Average"/>
              <a:ea typeface="Average"/>
              <a:cs typeface="Average"/>
              <a:sym typeface="Average"/>
            </a:endParaRPr>
          </a:p>
          <a:p>
            <a:pPr indent="-317500" lvl="3" marL="1371600" rtl="0" algn="l">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That is, we look for prices our model over-predicted relative to the actual price </a:t>
            </a:r>
            <a:endParaRPr sz="1400">
              <a:solidFill>
                <a:schemeClr val="dk1"/>
              </a:solidFill>
              <a:latin typeface="Average"/>
              <a:ea typeface="Average"/>
              <a:cs typeface="Average"/>
              <a:sym typeface="Average"/>
            </a:endParaRPr>
          </a:p>
          <a:p>
            <a:pPr indent="-317500" lvl="4" marL="1828800" rtl="0" algn="l">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Embed trend analysis ?!</a:t>
            </a:r>
            <a:endParaRPr sz="1400">
              <a:solidFill>
                <a:schemeClr val="dk1"/>
              </a:solidFill>
              <a:latin typeface="Average"/>
              <a:ea typeface="Average"/>
              <a:cs typeface="Average"/>
              <a:sym typeface="Average"/>
            </a:endParaRPr>
          </a:p>
          <a:p>
            <a:pPr indent="0" lvl="0" marL="1371600" rtl="0" algn="l">
              <a:spcBef>
                <a:spcPts val="0"/>
              </a:spcBef>
              <a:spcAft>
                <a:spcPts val="0"/>
              </a:spcAft>
              <a:buClr>
                <a:schemeClr val="dk1"/>
              </a:buClr>
              <a:buSzPts val="1100"/>
              <a:buFont typeface="Arial"/>
              <a:buNone/>
            </a:pPr>
            <a:r>
              <a:t/>
            </a:r>
            <a:endParaRPr sz="1400">
              <a:solidFill>
                <a:schemeClr val="dk1"/>
              </a:solidFill>
              <a:latin typeface="Average"/>
              <a:ea typeface="Average"/>
              <a:cs typeface="Average"/>
              <a:sym typeface="Average"/>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acfd94f390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acfd94f390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Real world data is not often clean -&gt; subject to high-variability and</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something we initially went through that we thought would be straightforward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turned out to have a lot of nuance in terms of cleaning data </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 sz="1250">
                <a:solidFill>
                  <a:schemeClr val="dk1"/>
                </a:solidFill>
                <a:highlight>
                  <a:srgbClr val="F2F2F2"/>
                </a:highlight>
              </a:rPr>
              <a:t>If we had to do this again we would definitely focus our efforts on improving our dataset </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 sz="1250">
                <a:solidFill>
                  <a:schemeClr val="dk1"/>
                </a:solidFill>
                <a:highlight>
                  <a:srgbClr val="F2F2F2"/>
                </a:highlight>
              </a:rPr>
              <a:t>and easing the overall burden of our data preparation process</a:t>
            </a:r>
            <a:endParaRPr sz="1400">
              <a:solidFill>
                <a:schemeClr val="dk1"/>
              </a:solidFill>
              <a:latin typeface="Average"/>
              <a:ea typeface="Average"/>
              <a:cs typeface="Average"/>
              <a:sym typeface="Average"/>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Modeling is an iterative process, when we didn’t have satisfactory results,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we were able to bring in new information and improve our estimates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3fefeacb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3fefeacb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6644780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6644780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50">
                <a:solidFill>
                  <a:schemeClr val="dk1"/>
                </a:solidFill>
                <a:highlight>
                  <a:srgbClr val="F2F2F2"/>
                </a:highlight>
              </a:rPr>
              <a:t>Kraig</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 sz="1250">
                <a:solidFill>
                  <a:schemeClr val="dk1"/>
                </a:solidFill>
                <a:highlight>
                  <a:srgbClr val="F2F2F2"/>
                </a:highlight>
              </a:rPr>
              <a:t>If you are using external data sources -&gt; </a:t>
            </a:r>
            <a:endParaRPr sz="1250">
              <a:solidFill>
                <a:schemeClr val="dk1"/>
              </a:solidFill>
              <a:highlight>
                <a:srgbClr val="F2F2F2"/>
              </a:highlight>
            </a:endParaRPr>
          </a:p>
          <a:p>
            <a:pPr indent="-307975" lvl="1" marL="914400" marR="0" rtl="0" algn="l">
              <a:lnSpc>
                <a:spcPct val="115000"/>
              </a:lnSpc>
              <a:spcBef>
                <a:spcPts val="0"/>
              </a:spcBef>
              <a:spcAft>
                <a:spcPts val="0"/>
              </a:spcAft>
              <a:buClr>
                <a:schemeClr val="dk1"/>
              </a:buClr>
              <a:buSzPts val="1250"/>
              <a:buChar char="○"/>
            </a:pPr>
            <a:r>
              <a:rPr lang="en" sz="1250">
                <a:solidFill>
                  <a:schemeClr val="dk1"/>
                </a:solidFill>
                <a:highlight>
                  <a:srgbClr val="F2F2F2"/>
                </a:highlight>
              </a:rPr>
              <a:t>Where does the data come from?</a:t>
            </a:r>
            <a:endParaRPr sz="1250">
              <a:solidFill>
                <a:schemeClr val="dk1"/>
              </a:solidFill>
              <a:highlight>
                <a:srgbClr val="F2F2F2"/>
              </a:highlight>
            </a:endParaRPr>
          </a:p>
          <a:p>
            <a:pPr indent="-307975" lvl="1" marL="914400" marR="0" rtl="0" algn="l">
              <a:lnSpc>
                <a:spcPct val="115000"/>
              </a:lnSpc>
              <a:spcBef>
                <a:spcPts val="0"/>
              </a:spcBef>
              <a:spcAft>
                <a:spcPts val="0"/>
              </a:spcAft>
              <a:buClr>
                <a:schemeClr val="dk1"/>
              </a:buClr>
              <a:buSzPts val="1250"/>
              <a:buChar char="○"/>
            </a:pPr>
            <a:r>
              <a:rPr lang="en" sz="1250">
                <a:solidFill>
                  <a:schemeClr val="dk1"/>
                </a:solidFill>
                <a:highlight>
                  <a:srgbClr val="F2F2F2"/>
                </a:highlight>
              </a:rPr>
              <a:t>What does it look like (size fields type)?</a:t>
            </a:r>
            <a:endParaRPr sz="1250">
              <a:solidFill>
                <a:schemeClr val="dk1"/>
              </a:solidFill>
              <a:highlight>
                <a:srgbClr val="F2F2F2"/>
              </a:highlight>
            </a:endParaRPr>
          </a:p>
          <a:p>
            <a:pPr indent="-307975" lvl="1" marL="914400" marR="0" rtl="0" algn="l">
              <a:lnSpc>
                <a:spcPct val="115000"/>
              </a:lnSpc>
              <a:spcBef>
                <a:spcPts val="0"/>
              </a:spcBef>
              <a:spcAft>
                <a:spcPts val="0"/>
              </a:spcAft>
              <a:buClr>
                <a:schemeClr val="dk1"/>
              </a:buClr>
              <a:buSzPts val="1250"/>
              <a:buChar char="○"/>
            </a:pPr>
            <a:r>
              <a:rPr lang="en" sz="1250">
                <a:solidFill>
                  <a:schemeClr val="dk1"/>
                </a:solidFill>
                <a:highlight>
                  <a:srgbClr val="F2F2F2"/>
                </a:highlight>
              </a:rPr>
              <a:t>What does your exploratory data analysis reveal about how the data should be prepared and used?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acfd94f39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acfd94f39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ae043f325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ae043f325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abf6a33ff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abf6a33ff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GB model had an MAE of 87K, which, for a market like Pittsburgh, leaves a lot to be desired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02124"/>
                </a:solidFill>
                <a:highlight>
                  <a:srgbClr val="FFFFFF"/>
                </a:highlight>
                <a:latin typeface="Roboto"/>
                <a:ea typeface="Roboto"/>
                <a:cs typeface="Roboto"/>
                <a:sym typeface="Roboto"/>
              </a:rPr>
              <a:t>NEXT SLIDE</a:t>
            </a:r>
            <a:endParaRPr sz="1250">
              <a:solidFill>
                <a:schemeClr val="dk1"/>
              </a:solidFill>
              <a:highlight>
                <a:srgbClr val="F2F2F2"/>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a68e32477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a68e32477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a5d74d1c5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a5d74d1c5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There are a few different levels that were available to us in terms of granularity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Our team ultimately decided on using a census tract as it somewhat resembles the neighborhoods of pittsburgh and gave enough population in each block to have a meaningful summary </a:t>
            </a:r>
            <a:endParaRPr sz="1250">
              <a:solidFill>
                <a:schemeClr val="dk1"/>
              </a:solidFill>
              <a:highlight>
                <a:srgbClr val="F2F2F2"/>
              </a:highlight>
            </a:endParaRPr>
          </a:p>
          <a:p>
            <a:pPr indent="0" lvl="0" marL="0" marR="0" rtl="0" algn="l">
              <a:lnSpc>
                <a:spcPct val="115000"/>
              </a:lnSpc>
              <a:spcBef>
                <a:spcPts val="0"/>
              </a:spcBef>
              <a:spcAft>
                <a:spcPts val="0"/>
              </a:spcAft>
              <a:buNone/>
            </a:pPr>
            <a:r>
              <a:t/>
            </a:r>
            <a:endParaRPr sz="1250">
              <a:solidFill>
                <a:schemeClr val="dk1"/>
              </a:solidFill>
              <a:highlight>
                <a:srgbClr val="F2F2F2"/>
              </a:highlight>
            </a:endParaRPr>
          </a:p>
          <a:p>
            <a:pPr indent="0" lvl="0" marL="0" marR="0" rtl="0" algn="l">
              <a:lnSpc>
                <a:spcPct val="115000"/>
              </a:lnSpc>
              <a:spcBef>
                <a:spcPts val="0"/>
              </a:spcBef>
              <a:spcAft>
                <a:spcPts val="0"/>
              </a:spcAft>
              <a:buNone/>
            </a:pPr>
            <a:r>
              <a:rPr lang="en" sz="1250">
                <a:solidFill>
                  <a:schemeClr val="dk1"/>
                </a:solidFill>
                <a:highlight>
                  <a:srgbClr val="F2F2F2"/>
                </a:highlight>
              </a:rPr>
              <a:t>We could get more granular but each block has somewhere between a few hundred to over 1000 people in it </a:t>
            </a:r>
            <a:endParaRPr sz="1250">
              <a:solidFill>
                <a:schemeClr val="dk1"/>
              </a:solidFill>
              <a:highlight>
                <a:srgbClr val="F2F2F2"/>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aa824c6d1d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aa824c6d1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Summarize your approach -&gt;  what learning methods or other algorithms are you using? →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a4dd729a93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a4dd729a93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50">
                <a:solidFill>
                  <a:schemeClr val="dk1"/>
                </a:solidFill>
                <a:highlight>
                  <a:srgbClr val="F2F2F2"/>
                </a:highlight>
              </a:rPr>
              <a:t>Explore baseline model features</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200">
                <a:solidFill>
                  <a:schemeClr val="dk1"/>
                </a:solidFill>
              </a:rPr>
              <a:t>So, starting with the redfin dataset, we pulled just</a:t>
            </a:r>
            <a:r>
              <a:rPr lang="en" sz="1200" u="sng">
                <a:solidFill>
                  <a:schemeClr val="dk1"/>
                </a:solidFill>
              </a:rPr>
              <a:t> single-family</a:t>
            </a:r>
            <a:r>
              <a:rPr lang="en" sz="1200">
                <a:solidFill>
                  <a:schemeClr val="dk1"/>
                </a:solidFill>
              </a:rPr>
              <a:t> homes, which left us with a little bit less than 2000 data points, and 29 features.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a4dd729a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a4dd729a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When looking at the features we see that some of them are skewed and the features all have different magnitudes which we will need to address</a:t>
            </a:r>
            <a:endParaRPr sz="1700"/>
          </a:p>
          <a:p>
            <a:pPr indent="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When building more advance models outside of our baseline</a:t>
            </a:r>
            <a:endParaRPr sz="1800">
              <a:solidFill>
                <a:schemeClr val="dk1"/>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rPr lang="en" sz="1700"/>
              <a:t>Our target value, located in the top left, is PRICE, and it has a median of $295K</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Other features like # of bedrooms and # of bathrooms are also included in this data. Through this and exploring the dataset we can see if we need to drop outliers.</a:t>
            </a:r>
            <a:endParaRPr sz="1700"/>
          </a:p>
          <a:p>
            <a:pPr indent="0" lvl="0" marL="0" rtl="0" algn="l">
              <a:spcBef>
                <a:spcPts val="0"/>
              </a:spcBef>
              <a:spcAft>
                <a:spcPts val="0"/>
              </a:spcAft>
              <a:buNone/>
            </a:pPr>
            <a:r>
              <a:t/>
            </a:r>
            <a:endParaRPr sz="1700"/>
          </a:p>
          <a:p>
            <a:pPr indent="0" lvl="0" marL="0" marR="0" rtl="0" algn="l">
              <a:lnSpc>
                <a:spcPct val="115000"/>
              </a:lnSpc>
              <a:spcBef>
                <a:spcPts val="0"/>
              </a:spcBef>
              <a:spcAft>
                <a:spcPts val="0"/>
              </a:spcAft>
              <a:buClr>
                <a:schemeClr val="dk1"/>
              </a:buClr>
              <a:buSzPts val="1100"/>
              <a:buFont typeface="Arial"/>
              <a:buNone/>
            </a:pPr>
            <a:r>
              <a:rPr lang="en" sz="1250">
                <a:solidFill>
                  <a:schemeClr val="dk1"/>
                </a:solidFill>
                <a:highlight>
                  <a:srgbClr val="F2F2F2"/>
                </a:highlight>
              </a:rPr>
              <a:t>Explore baseline model features</a:t>
            </a:r>
            <a:endParaRPr sz="1250">
              <a:solidFill>
                <a:schemeClr val="dk1"/>
              </a:solidFill>
              <a:highlight>
                <a:srgbClr val="F2F2F2"/>
              </a:highligh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Printing the minimums, maximums, and averages is helpful to see if we have any surprising outliers, or potential typos entered into the system. The first one to notice is that the oldest house was built in 1620. We expect that to be a typo. Nothing else was very shocking to us though.</a:t>
            </a:r>
            <a:endParaRPr sz="1700"/>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a4dd729a9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a4dd729a9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solidFill>
                  <a:schemeClr val="dk1"/>
                </a:solidFill>
              </a:rPr>
              <a:t>We also ran a correlation matrix to check for collinearity to make sure we don’t have any unreliable predictors. The highest is between square feet and price, but at .75 is not high enough to omit the variable.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a824c6d1d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a824c6d1d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linkedin.com/in/sai-rajuladevi/" TargetMode="External"/><Relationship Id="rId4" Type="http://schemas.openxmlformats.org/officeDocument/2006/relationships/hyperlink" Target="https://www.linkedin.com/in/nicholashthomas/" TargetMode="External"/><Relationship Id="rId10" Type="http://schemas.openxmlformats.org/officeDocument/2006/relationships/image" Target="../media/image28.png"/><Relationship Id="rId9" Type="http://schemas.openxmlformats.org/officeDocument/2006/relationships/image" Target="../media/image33.jpg"/><Relationship Id="rId5" Type="http://schemas.openxmlformats.org/officeDocument/2006/relationships/hyperlink" Target="https://www.linkedin.com/in/kraig-sheetz-264626225/" TargetMode="External"/><Relationship Id="rId6" Type="http://schemas.openxmlformats.org/officeDocument/2006/relationships/hyperlink" Target="https://www.linkedin.com/in/hannah-fairfield-79a799ba" TargetMode="External"/><Relationship Id="rId7" Type="http://schemas.openxmlformats.org/officeDocument/2006/relationships/image" Target="../media/image5.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comments" Target="../comments/commen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redfin.com/" TargetMode="External"/><Relationship Id="rId4" Type="http://schemas.openxmlformats.org/officeDocument/2006/relationships/hyperlink" Target="https://nces.ed.gov/ccd/districtsearch/district_detail.asp?ID2=4219170" TargetMode="External"/><Relationship Id="rId5" Type="http://schemas.openxmlformats.org/officeDocument/2006/relationships/hyperlink" Target="https://data.wprdc.org/dataset/uniform-crime-reporting-data" TargetMode="External"/><Relationship Id="rId6" Type="http://schemas.openxmlformats.org/officeDocument/2006/relationships/hyperlink" Target="https://www.census.gov/programs-surveys/acs" TargetMode="External"/><Relationship Id="rId7" Type="http://schemas.openxmlformats.org/officeDocument/2006/relationships/hyperlink" Target="https://api.census.gov/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30.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Predicting Pittsburgh Single Family Home Prices </a:t>
            </a:r>
            <a:endParaRPr/>
          </a:p>
        </p:txBody>
      </p:sp>
      <p:sp>
        <p:nvSpPr>
          <p:cNvPr id="60" name="Google Shape;60;p13"/>
          <p:cNvSpPr txBox="1"/>
          <p:nvPr>
            <p:ph idx="1" type="subTitle"/>
          </p:nvPr>
        </p:nvSpPr>
        <p:spPr>
          <a:xfrm>
            <a:off x="671250" y="3745275"/>
            <a:ext cx="8520600" cy="991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latin typeface="Arial"/>
                <a:ea typeface="Arial"/>
                <a:cs typeface="Arial"/>
                <a:sym typeface="Arial"/>
              </a:rPr>
              <a:t>Cole </a:t>
            </a:r>
            <a:r>
              <a:rPr lang="en">
                <a:latin typeface="Arial"/>
                <a:ea typeface="Arial"/>
                <a:cs typeface="Arial"/>
                <a:sym typeface="Arial"/>
              </a:rPr>
              <a:t>Thomas (nhthomas)</a:t>
            </a:r>
            <a:endParaRPr>
              <a:latin typeface="Arial"/>
              <a:ea typeface="Arial"/>
              <a:cs typeface="Arial"/>
              <a:sym typeface="Arial"/>
            </a:endParaRPr>
          </a:p>
          <a:p>
            <a:pPr indent="0" lvl="0" marL="0" rtl="0" algn="l">
              <a:spcBef>
                <a:spcPts val="0"/>
              </a:spcBef>
              <a:spcAft>
                <a:spcPts val="0"/>
              </a:spcAft>
              <a:buNone/>
            </a:pPr>
            <a:r>
              <a:rPr lang="en">
                <a:latin typeface="Arial"/>
                <a:ea typeface="Arial"/>
                <a:cs typeface="Arial"/>
                <a:sym typeface="Arial"/>
              </a:rPr>
              <a:t>Sai Rajuladevi (srajulad)</a:t>
            </a:r>
            <a:endParaRPr>
              <a:latin typeface="Arial"/>
              <a:ea typeface="Arial"/>
              <a:cs typeface="Arial"/>
              <a:sym typeface="Arial"/>
            </a:endParaRPr>
          </a:p>
          <a:p>
            <a:pPr indent="0" lvl="0" marL="0" rtl="0" algn="l">
              <a:spcBef>
                <a:spcPts val="0"/>
              </a:spcBef>
              <a:spcAft>
                <a:spcPts val="0"/>
              </a:spcAft>
              <a:buNone/>
            </a:pPr>
            <a:r>
              <a:rPr lang="en">
                <a:latin typeface="Arial"/>
                <a:ea typeface="Arial"/>
                <a:cs typeface="Arial"/>
                <a:sym typeface="Arial"/>
              </a:rPr>
              <a:t>Kraig Sheetz  (ksheetz)</a:t>
            </a:r>
            <a:endParaRPr>
              <a:latin typeface="Arial"/>
              <a:ea typeface="Arial"/>
              <a:cs typeface="Arial"/>
              <a:sym typeface="Arial"/>
            </a:endParaRPr>
          </a:p>
          <a:p>
            <a:pPr indent="0" lvl="0" marL="0" rtl="0" algn="l">
              <a:spcBef>
                <a:spcPts val="0"/>
              </a:spcBef>
              <a:spcAft>
                <a:spcPts val="0"/>
              </a:spcAft>
              <a:buNone/>
            </a:pPr>
            <a:r>
              <a:rPr lang="en">
                <a:latin typeface="Arial"/>
                <a:ea typeface="Arial"/>
                <a:cs typeface="Arial"/>
                <a:sym typeface="Arial"/>
              </a:rPr>
              <a:t>Hannah Fairfield (hfairfie)</a:t>
            </a:r>
            <a:endParaRPr>
              <a:latin typeface="Arial"/>
              <a:ea typeface="Arial"/>
              <a:cs typeface="Arial"/>
              <a:sym typeface="Arial"/>
            </a:endParaRPr>
          </a:p>
        </p:txBody>
      </p:sp>
      <p:sp>
        <p:nvSpPr>
          <p:cNvPr id="61" name="Google Shape;61;p13"/>
          <p:cNvSpPr/>
          <p:nvPr/>
        </p:nvSpPr>
        <p:spPr>
          <a:xfrm>
            <a:off x="4016450" y="2805125"/>
            <a:ext cx="1174800" cy="38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Baseline Model</a:t>
            </a:r>
            <a:r>
              <a:rPr lang="en"/>
              <a:t> – Features</a:t>
            </a:r>
            <a:endParaRPr/>
          </a:p>
        </p:txBody>
      </p:sp>
      <p:sp>
        <p:nvSpPr>
          <p:cNvPr id="146" name="Google Shape;146;p22"/>
          <p:cNvSpPr txBox="1"/>
          <p:nvPr>
            <p:ph idx="1" type="body"/>
          </p:nvPr>
        </p:nvSpPr>
        <p:spPr>
          <a:xfrm>
            <a:off x="311688" y="3064200"/>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1989</a:t>
            </a:r>
            <a:r>
              <a:rPr lang="en">
                <a:solidFill>
                  <a:schemeClr val="dk1"/>
                </a:solidFill>
              </a:rPr>
              <a:t> x 55</a:t>
            </a:r>
            <a:endParaRPr>
              <a:solidFill>
                <a:schemeClr val="dk1"/>
              </a:solidFill>
            </a:endParaRPr>
          </a:p>
          <a:p>
            <a:pPr indent="457200" lvl="0" marL="0" rtl="0" algn="l">
              <a:spcBef>
                <a:spcPts val="1200"/>
              </a:spcBef>
              <a:spcAft>
                <a:spcPts val="0"/>
              </a:spcAft>
              <a:buNone/>
            </a:pPr>
            <a:r>
              <a:rPr lang="en">
                <a:solidFill>
                  <a:schemeClr val="dk1"/>
                </a:solidFill>
              </a:rPr>
              <a:t>Squirrel Hill</a:t>
            </a:r>
            <a:endParaRPr>
              <a:solidFill>
                <a:schemeClr val="dk1"/>
              </a:solidFill>
            </a:endParaRPr>
          </a:p>
          <a:p>
            <a:pPr indent="457200" lvl="0" marL="0" rtl="0" algn="l">
              <a:spcBef>
                <a:spcPts val="1200"/>
              </a:spcBef>
              <a:spcAft>
                <a:spcPts val="0"/>
              </a:spcAft>
              <a:buNone/>
            </a:pPr>
            <a:r>
              <a:rPr lang="en">
                <a:solidFill>
                  <a:schemeClr val="dk1"/>
                </a:solidFill>
              </a:rPr>
              <a:t>Shadyside</a:t>
            </a:r>
            <a:endParaRPr>
              <a:solidFill>
                <a:schemeClr val="dk1"/>
              </a:solidFill>
            </a:endParaRPr>
          </a:p>
          <a:p>
            <a:pPr indent="457200" lvl="0" marL="0" rtl="0" algn="l">
              <a:spcBef>
                <a:spcPts val="1200"/>
              </a:spcBef>
              <a:spcAft>
                <a:spcPts val="0"/>
              </a:spcAft>
              <a:buNone/>
            </a:pPr>
            <a:r>
              <a:rPr lang="en">
                <a:solidFill>
                  <a:schemeClr val="dk1"/>
                </a:solidFill>
              </a:rPr>
              <a:t>Point Breeze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graphicFrame>
        <p:nvGraphicFramePr>
          <p:cNvPr id="147" name="Google Shape;147;p22"/>
          <p:cNvGraphicFramePr/>
          <p:nvPr/>
        </p:nvGraphicFramePr>
        <p:xfrm>
          <a:off x="311688" y="1064075"/>
          <a:ext cx="3000000" cy="3000000"/>
        </p:xfrm>
        <a:graphic>
          <a:graphicData uri="http://schemas.openxmlformats.org/drawingml/2006/table">
            <a:tbl>
              <a:tblPr>
                <a:noFill/>
                <a:tableStyleId>{9D517FF4-7803-4D24-AE75-7C3EC392DC3A}</a:tableStyleId>
              </a:tblPr>
              <a:tblGrid>
                <a:gridCol w="1864300"/>
                <a:gridCol w="973650"/>
                <a:gridCol w="1675625"/>
              </a:tblGrid>
              <a:tr h="284725">
                <a:tc>
                  <a:txBody>
                    <a:bodyPr/>
                    <a:lstStyle/>
                    <a:p>
                      <a:pPr indent="0" lvl="0" marL="0" rtl="0" algn="l">
                        <a:spcBef>
                          <a:spcPts val="0"/>
                        </a:spcBef>
                        <a:spcAft>
                          <a:spcPts val="0"/>
                        </a:spcAft>
                        <a:buNone/>
                      </a:pPr>
                      <a:r>
                        <a:rPr lang="en" sz="1200">
                          <a:solidFill>
                            <a:schemeClr val="dk1"/>
                          </a:solidFill>
                        </a:rPr>
                        <a:t>Beds</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i="1" lang="en" sz="1200">
                          <a:solidFill>
                            <a:schemeClr val="dk1"/>
                          </a:solidFill>
                        </a:rPr>
                        <a:t>Price</a:t>
                      </a:r>
                      <a:endParaRPr i="1"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Year Sold</a:t>
                      </a:r>
                      <a:endParaRPr sz="1200">
                        <a:solidFill>
                          <a:schemeClr val="dk1"/>
                        </a:solidFill>
                      </a:endParaRPr>
                    </a:p>
                  </a:txBody>
                  <a:tcPr marT="91425" marB="91425" marR="91425" marL="91425"/>
                </a:tc>
              </a:tr>
              <a:tr h="290575">
                <a:tc>
                  <a:txBody>
                    <a:bodyPr/>
                    <a:lstStyle/>
                    <a:p>
                      <a:pPr indent="0" lvl="0" marL="0" rtl="0" algn="l">
                        <a:spcBef>
                          <a:spcPts val="0"/>
                        </a:spcBef>
                        <a:spcAft>
                          <a:spcPts val="0"/>
                        </a:spcAft>
                        <a:buNone/>
                      </a:pPr>
                      <a:r>
                        <a:rPr lang="en" sz="1200">
                          <a:solidFill>
                            <a:schemeClr val="dk1"/>
                          </a:solidFill>
                        </a:rPr>
                        <a:t>Square Feet</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Bath</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Month Sold</a:t>
                      </a:r>
                      <a:endParaRPr sz="1200">
                        <a:solidFill>
                          <a:schemeClr val="dk1"/>
                        </a:solidFill>
                      </a:endParaRPr>
                    </a:p>
                  </a:txBody>
                  <a:tcPr marT="91425" marB="91425" marR="91425" marL="91425"/>
                </a:tc>
              </a:tr>
              <a:tr h="390925">
                <a:tc>
                  <a:txBody>
                    <a:bodyPr/>
                    <a:lstStyle/>
                    <a:p>
                      <a:pPr indent="0" lvl="0" marL="0" rtl="0" algn="l">
                        <a:spcBef>
                          <a:spcPts val="0"/>
                        </a:spcBef>
                        <a:spcAft>
                          <a:spcPts val="0"/>
                        </a:spcAft>
                        <a:buNone/>
                      </a:pPr>
                      <a:r>
                        <a:rPr lang="en" sz="1200">
                          <a:solidFill>
                            <a:schemeClr val="dk1"/>
                          </a:solidFill>
                        </a:rPr>
                        <a:t>Neighborhood</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Lot Size</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One-Hot Encode Neighborhood</a:t>
                      </a:r>
                      <a:endParaRPr sz="1200">
                        <a:solidFill>
                          <a:schemeClr val="dk1"/>
                        </a:solidFill>
                      </a:endParaRPr>
                    </a:p>
                  </a:txBody>
                  <a:tcPr marT="91425" marB="91425" marR="91425" marL="91425"/>
                </a:tc>
              </a:tr>
              <a:tr h="332600">
                <a:tc>
                  <a:txBody>
                    <a:bodyPr/>
                    <a:lstStyle/>
                    <a:p>
                      <a:pPr indent="0" lvl="0" marL="0" rtl="0" algn="l">
                        <a:spcBef>
                          <a:spcPts val="0"/>
                        </a:spcBef>
                        <a:spcAft>
                          <a:spcPts val="0"/>
                        </a:spcAft>
                        <a:buNone/>
                      </a:pPr>
                      <a:r>
                        <a:rPr lang="en" sz="1200">
                          <a:solidFill>
                            <a:schemeClr val="dk1"/>
                          </a:solidFill>
                        </a:rPr>
                        <a:t>Location</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Year Built</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t/>
                      </a:r>
                      <a:endParaRPr sz="1200">
                        <a:solidFill>
                          <a:schemeClr val="dk1"/>
                        </a:solidFill>
                      </a:endParaRPr>
                    </a:p>
                  </a:txBody>
                  <a:tcPr marT="91425" marB="91425" marR="91425" marL="91425"/>
                </a:tc>
              </a:tr>
            </a:tbl>
          </a:graphicData>
        </a:graphic>
      </p:graphicFrame>
      <p:sp>
        <p:nvSpPr>
          <p:cNvPr id="148" name="Google Shape;148;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2"/>
          <p:cNvPicPr preferRelativeResize="0"/>
          <p:nvPr/>
        </p:nvPicPr>
        <p:blipFill rotWithShape="1">
          <a:blip r:embed="rId3">
            <a:alphaModFix/>
          </a:blip>
          <a:srcRect b="2641" l="2503" r="2294" t="1315"/>
          <a:stretch/>
        </p:blipFill>
        <p:spPr>
          <a:xfrm>
            <a:off x="5296425" y="945300"/>
            <a:ext cx="2995725" cy="3669950"/>
          </a:xfrm>
          <a:prstGeom prst="rect">
            <a:avLst/>
          </a:prstGeom>
          <a:noFill/>
          <a:ln>
            <a:noFill/>
          </a:ln>
        </p:spPr>
      </p:pic>
      <p:sp>
        <p:nvSpPr>
          <p:cNvPr id="150" name="Google Shape;150;p22"/>
          <p:cNvSpPr/>
          <p:nvPr/>
        </p:nvSpPr>
        <p:spPr>
          <a:xfrm>
            <a:off x="523013" y="3529550"/>
            <a:ext cx="240900" cy="264900"/>
          </a:xfrm>
          <a:prstGeom prst="ellipse">
            <a:avLst/>
          </a:prstGeom>
          <a:solidFill>
            <a:srgbClr val="FF990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9143" lvl="0" marL="0" rtl="0" algn="ctr">
              <a:spcBef>
                <a:spcPts val="0"/>
              </a:spcBef>
              <a:spcAft>
                <a:spcPts val="0"/>
              </a:spcAft>
              <a:buNone/>
            </a:pPr>
            <a:r>
              <a:rPr lang="en" sz="1000">
                <a:solidFill>
                  <a:srgbClr val="FFFFFF"/>
                </a:solidFill>
              </a:rPr>
              <a:t>A</a:t>
            </a:r>
            <a:endParaRPr sz="1000">
              <a:solidFill>
                <a:srgbClr val="FFFFFF"/>
              </a:solidFill>
            </a:endParaRPr>
          </a:p>
        </p:txBody>
      </p:sp>
      <p:sp>
        <p:nvSpPr>
          <p:cNvPr id="151" name="Google Shape;151;p22"/>
          <p:cNvSpPr/>
          <p:nvPr/>
        </p:nvSpPr>
        <p:spPr>
          <a:xfrm>
            <a:off x="5846025" y="840225"/>
            <a:ext cx="240900" cy="264900"/>
          </a:xfrm>
          <a:prstGeom prst="ellipse">
            <a:avLst/>
          </a:prstGeom>
          <a:solidFill>
            <a:srgbClr val="FF990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A</a:t>
            </a:r>
            <a:endParaRPr sz="1000">
              <a:solidFill>
                <a:srgbClr val="FFFFFF"/>
              </a:solidFill>
            </a:endParaRPr>
          </a:p>
        </p:txBody>
      </p:sp>
      <p:sp>
        <p:nvSpPr>
          <p:cNvPr id="152" name="Google Shape;152;p22"/>
          <p:cNvSpPr/>
          <p:nvPr/>
        </p:nvSpPr>
        <p:spPr>
          <a:xfrm>
            <a:off x="6177150" y="1577250"/>
            <a:ext cx="240900" cy="264900"/>
          </a:xfrm>
          <a:prstGeom prst="ellipse">
            <a:avLst/>
          </a:prstGeom>
          <a:solidFill>
            <a:srgbClr val="F1C232"/>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B</a:t>
            </a:r>
            <a:endParaRPr sz="1000">
              <a:solidFill>
                <a:srgbClr val="FFFFFF"/>
              </a:solidFill>
            </a:endParaRPr>
          </a:p>
        </p:txBody>
      </p:sp>
      <p:sp>
        <p:nvSpPr>
          <p:cNvPr id="153" name="Google Shape;153;p22"/>
          <p:cNvSpPr/>
          <p:nvPr/>
        </p:nvSpPr>
        <p:spPr>
          <a:xfrm>
            <a:off x="6757875" y="2146275"/>
            <a:ext cx="240900" cy="264900"/>
          </a:xfrm>
          <a:prstGeom prst="ellipse">
            <a:avLst/>
          </a:prstGeom>
          <a:solidFill>
            <a:srgbClr val="75D8C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C</a:t>
            </a:r>
            <a:endParaRPr sz="1000">
              <a:solidFill>
                <a:srgbClr val="FFFFFF"/>
              </a:solidFill>
            </a:endParaRPr>
          </a:p>
        </p:txBody>
      </p:sp>
      <p:sp>
        <p:nvSpPr>
          <p:cNvPr id="154" name="Google Shape;154;p22"/>
          <p:cNvSpPr/>
          <p:nvPr/>
        </p:nvSpPr>
        <p:spPr>
          <a:xfrm>
            <a:off x="523013" y="3910550"/>
            <a:ext cx="240900" cy="264900"/>
          </a:xfrm>
          <a:prstGeom prst="ellipse">
            <a:avLst/>
          </a:prstGeom>
          <a:solidFill>
            <a:srgbClr val="F1C232"/>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B</a:t>
            </a:r>
            <a:endParaRPr sz="1000">
              <a:solidFill>
                <a:srgbClr val="FFFFFF"/>
              </a:solidFill>
            </a:endParaRPr>
          </a:p>
        </p:txBody>
      </p:sp>
      <p:sp>
        <p:nvSpPr>
          <p:cNvPr id="155" name="Google Shape;155;p22"/>
          <p:cNvSpPr/>
          <p:nvPr/>
        </p:nvSpPr>
        <p:spPr>
          <a:xfrm>
            <a:off x="523013" y="4291550"/>
            <a:ext cx="240900" cy="264900"/>
          </a:xfrm>
          <a:prstGeom prst="ellipse">
            <a:avLst/>
          </a:prstGeom>
          <a:solidFill>
            <a:srgbClr val="75D8C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C</a:t>
            </a:r>
            <a:endParaRPr sz="1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Baseline Model – Preliminary Results </a:t>
            </a:r>
            <a:endParaRPr/>
          </a:p>
        </p:txBody>
      </p:sp>
      <p:sp>
        <p:nvSpPr>
          <p:cNvPr id="161" name="Google Shape;161;p23"/>
          <p:cNvSpPr txBox="1"/>
          <p:nvPr>
            <p:ph idx="1" type="body"/>
          </p:nvPr>
        </p:nvSpPr>
        <p:spPr>
          <a:xfrm>
            <a:off x="311700" y="1170125"/>
            <a:ext cx="39999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lang="en" sz="2000">
                <a:solidFill>
                  <a:schemeClr val="dk1"/>
                </a:solidFill>
              </a:rPr>
              <a:t>Linear Regression</a:t>
            </a:r>
            <a:endParaRPr sz="2000">
              <a:solidFill>
                <a:schemeClr val="dk1"/>
              </a:solidFill>
            </a:endParaRPr>
          </a:p>
          <a:p>
            <a:pPr indent="0" lvl="0" marL="457200" rtl="0" algn="l">
              <a:spcBef>
                <a:spcPts val="1200"/>
              </a:spcBef>
              <a:spcAft>
                <a:spcPts val="0"/>
              </a:spcAft>
              <a:buNone/>
            </a:pPr>
            <a:r>
              <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Split 75% train (1491) 25% test (498)</a:t>
            </a:r>
            <a:endParaRPr sz="2000">
              <a:solidFill>
                <a:schemeClr val="dk1"/>
              </a:solidFill>
            </a:endParaRPr>
          </a:p>
        </p:txBody>
      </p:sp>
      <p:pic>
        <p:nvPicPr>
          <p:cNvPr id="162" name="Google Shape;162;p23"/>
          <p:cNvPicPr preferRelativeResize="0"/>
          <p:nvPr/>
        </p:nvPicPr>
        <p:blipFill>
          <a:blip r:embed="rId3">
            <a:alphaModFix/>
          </a:blip>
          <a:stretch>
            <a:fillRect/>
          </a:stretch>
        </p:blipFill>
        <p:spPr>
          <a:xfrm>
            <a:off x="4856250" y="1259075"/>
            <a:ext cx="3657600" cy="3238500"/>
          </a:xfrm>
          <a:prstGeom prst="rect">
            <a:avLst/>
          </a:prstGeom>
          <a:noFill/>
          <a:ln>
            <a:noFill/>
          </a:ln>
        </p:spPr>
      </p:pic>
      <p:sp>
        <p:nvSpPr>
          <p:cNvPr id="163" name="Google Shape;163;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The Approach – Search for New Features</a:t>
            </a:r>
            <a:endParaRPr/>
          </a:p>
          <a:p>
            <a:pPr indent="0" lvl="0" marL="0" rtl="0" algn="l">
              <a:spcBef>
                <a:spcPts val="0"/>
              </a:spcBef>
              <a:spcAft>
                <a:spcPts val="0"/>
              </a:spcAft>
              <a:buClr>
                <a:schemeClr val="dk1"/>
              </a:buClr>
              <a:buSzPct val="36666"/>
              <a:buFont typeface="Arial"/>
              <a:buNone/>
            </a:pPr>
            <a:r>
              <a:t/>
            </a:r>
            <a:endParaRPr/>
          </a:p>
        </p:txBody>
      </p:sp>
      <p:sp>
        <p:nvSpPr>
          <p:cNvPr id="169" name="Google Shape;169;p24"/>
          <p:cNvSpPr txBox="1"/>
          <p:nvPr/>
        </p:nvSpPr>
        <p:spPr>
          <a:xfrm>
            <a:off x="4792425" y="2859150"/>
            <a:ext cx="1577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rage"/>
                <a:ea typeface="Average"/>
                <a:cs typeface="Average"/>
                <a:sym typeface="Average"/>
              </a:rPr>
              <a:t>Local schools</a:t>
            </a:r>
            <a:endParaRPr>
              <a:solidFill>
                <a:schemeClr val="dk1"/>
              </a:solidFill>
              <a:latin typeface="Average"/>
              <a:ea typeface="Average"/>
              <a:cs typeface="Average"/>
              <a:sym typeface="Average"/>
            </a:endParaRPr>
          </a:p>
        </p:txBody>
      </p:sp>
      <p:pic>
        <p:nvPicPr>
          <p:cNvPr id="170" name="Google Shape;170;p24"/>
          <p:cNvPicPr preferRelativeResize="0"/>
          <p:nvPr/>
        </p:nvPicPr>
        <p:blipFill>
          <a:blip r:embed="rId3">
            <a:alphaModFix/>
          </a:blip>
          <a:stretch>
            <a:fillRect/>
          </a:stretch>
        </p:blipFill>
        <p:spPr>
          <a:xfrm>
            <a:off x="5074527" y="1822650"/>
            <a:ext cx="1013187" cy="1036491"/>
          </a:xfrm>
          <a:prstGeom prst="rect">
            <a:avLst/>
          </a:prstGeom>
          <a:noFill/>
          <a:ln>
            <a:noFill/>
          </a:ln>
        </p:spPr>
      </p:pic>
      <p:pic>
        <p:nvPicPr>
          <p:cNvPr id="171" name="Google Shape;171;p24"/>
          <p:cNvPicPr preferRelativeResize="0"/>
          <p:nvPr/>
        </p:nvPicPr>
        <p:blipFill>
          <a:blip r:embed="rId4">
            <a:alphaModFix/>
          </a:blip>
          <a:stretch>
            <a:fillRect/>
          </a:stretch>
        </p:blipFill>
        <p:spPr>
          <a:xfrm>
            <a:off x="2917675" y="1834300"/>
            <a:ext cx="1013200" cy="1013200"/>
          </a:xfrm>
          <a:prstGeom prst="rect">
            <a:avLst/>
          </a:prstGeom>
          <a:noFill/>
          <a:ln>
            <a:noFill/>
          </a:ln>
        </p:spPr>
      </p:pic>
      <p:sp>
        <p:nvSpPr>
          <p:cNvPr id="172" name="Google Shape;172;p24"/>
          <p:cNvSpPr txBox="1"/>
          <p:nvPr/>
        </p:nvSpPr>
        <p:spPr>
          <a:xfrm>
            <a:off x="2774175" y="2859140"/>
            <a:ext cx="1300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rage"/>
                <a:ea typeface="Average"/>
                <a:cs typeface="Average"/>
                <a:sym typeface="Average"/>
              </a:rPr>
              <a:t>Redfin</a:t>
            </a:r>
            <a:endParaRPr>
              <a:solidFill>
                <a:schemeClr val="dk1"/>
              </a:solidFill>
              <a:latin typeface="Average"/>
              <a:ea typeface="Average"/>
              <a:cs typeface="Average"/>
              <a:sym typeface="Average"/>
            </a:endParaRPr>
          </a:p>
        </p:txBody>
      </p:sp>
      <p:sp>
        <p:nvSpPr>
          <p:cNvPr id="173" name="Google Shape;173;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New Features - Local Schools</a:t>
            </a:r>
            <a:endParaRPr/>
          </a:p>
          <a:p>
            <a:pPr indent="0" lvl="0" marL="0" rtl="0" algn="l">
              <a:spcBef>
                <a:spcPts val="0"/>
              </a:spcBef>
              <a:spcAft>
                <a:spcPts val="0"/>
              </a:spcAft>
              <a:buClr>
                <a:schemeClr val="dk1"/>
              </a:buClr>
              <a:buSzPct val="36666"/>
              <a:buFont typeface="Arial"/>
              <a:buNone/>
            </a:pPr>
            <a:r>
              <a:t/>
            </a:r>
            <a:endParaRPr/>
          </a:p>
        </p:txBody>
      </p:sp>
      <p:pic>
        <p:nvPicPr>
          <p:cNvPr id="179" name="Google Shape;179;p25"/>
          <p:cNvPicPr preferRelativeResize="0"/>
          <p:nvPr/>
        </p:nvPicPr>
        <p:blipFill>
          <a:blip r:embed="rId3">
            <a:alphaModFix/>
          </a:blip>
          <a:stretch>
            <a:fillRect/>
          </a:stretch>
        </p:blipFill>
        <p:spPr>
          <a:xfrm>
            <a:off x="696338" y="2252375"/>
            <a:ext cx="7751325" cy="1053025"/>
          </a:xfrm>
          <a:prstGeom prst="rect">
            <a:avLst/>
          </a:prstGeom>
          <a:noFill/>
          <a:ln>
            <a:noFill/>
          </a:ln>
        </p:spPr>
      </p:pic>
      <p:sp>
        <p:nvSpPr>
          <p:cNvPr id="180" name="Google Shape;180;p2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New Features - Local Schools</a:t>
            </a:r>
            <a:endParaRPr/>
          </a:p>
          <a:p>
            <a:pPr indent="0" lvl="0" marL="0" rtl="0" algn="l">
              <a:spcBef>
                <a:spcPts val="0"/>
              </a:spcBef>
              <a:spcAft>
                <a:spcPts val="0"/>
              </a:spcAft>
              <a:buClr>
                <a:schemeClr val="dk1"/>
              </a:buClr>
              <a:buSzPct val="36666"/>
              <a:buFont typeface="Arial"/>
              <a:buNone/>
            </a:pPr>
            <a:r>
              <a:t/>
            </a:r>
            <a:endParaRPr/>
          </a:p>
        </p:txBody>
      </p:sp>
      <p:pic>
        <p:nvPicPr>
          <p:cNvPr id="186" name="Google Shape;186;p26"/>
          <p:cNvPicPr preferRelativeResize="0"/>
          <p:nvPr/>
        </p:nvPicPr>
        <p:blipFill>
          <a:blip r:embed="rId3">
            <a:alphaModFix/>
          </a:blip>
          <a:stretch>
            <a:fillRect/>
          </a:stretch>
        </p:blipFill>
        <p:spPr>
          <a:xfrm>
            <a:off x="458725" y="1761875"/>
            <a:ext cx="3274950" cy="3019925"/>
          </a:xfrm>
          <a:prstGeom prst="rect">
            <a:avLst/>
          </a:prstGeom>
          <a:noFill/>
          <a:ln>
            <a:noFill/>
          </a:ln>
        </p:spPr>
      </p:pic>
      <p:pic>
        <p:nvPicPr>
          <p:cNvPr id="187" name="Google Shape;187;p26"/>
          <p:cNvPicPr preferRelativeResize="0"/>
          <p:nvPr/>
        </p:nvPicPr>
        <p:blipFill>
          <a:blip r:embed="rId4">
            <a:alphaModFix/>
          </a:blip>
          <a:stretch>
            <a:fillRect/>
          </a:stretch>
        </p:blipFill>
        <p:spPr>
          <a:xfrm>
            <a:off x="4142600" y="1761875"/>
            <a:ext cx="3228710" cy="3019925"/>
          </a:xfrm>
          <a:prstGeom prst="rect">
            <a:avLst/>
          </a:prstGeom>
          <a:noFill/>
          <a:ln>
            <a:noFill/>
          </a:ln>
        </p:spPr>
      </p:pic>
      <p:sp>
        <p:nvSpPr>
          <p:cNvPr id="188" name="Google Shape;188;p26"/>
          <p:cNvSpPr txBox="1"/>
          <p:nvPr/>
        </p:nvSpPr>
        <p:spPr>
          <a:xfrm>
            <a:off x="529750" y="1361675"/>
            <a:ext cx="31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High Schools</a:t>
            </a:r>
            <a:endParaRPr>
              <a:solidFill>
                <a:schemeClr val="dk1"/>
              </a:solidFill>
              <a:latin typeface="Average"/>
              <a:ea typeface="Average"/>
              <a:cs typeface="Average"/>
              <a:sym typeface="Average"/>
            </a:endParaRPr>
          </a:p>
        </p:txBody>
      </p:sp>
      <p:sp>
        <p:nvSpPr>
          <p:cNvPr id="189" name="Google Shape;189;p26"/>
          <p:cNvSpPr txBox="1"/>
          <p:nvPr/>
        </p:nvSpPr>
        <p:spPr>
          <a:xfrm>
            <a:off x="4190500" y="1361675"/>
            <a:ext cx="31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Elementary/Middle Schools</a:t>
            </a:r>
            <a:endParaRPr>
              <a:solidFill>
                <a:schemeClr val="dk1"/>
              </a:solidFill>
              <a:latin typeface="Average"/>
              <a:ea typeface="Average"/>
              <a:cs typeface="Average"/>
              <a:sym typeface="Average"/>
            </a:endParaRPr>
          </a:p>
        </p:txBody>
      </p:sp>
      <p:graphicFrame>
        <p:nvGraphicFramePr>
          <p:cNvPr id="190" name="Google Shape;190;p26"/>
          <p:cNvGraphicFramePr/>
          <p:nvPr/>
        </p:nvGraphicFramePr>
        <p:xfrm>
          <a:off x="7622650" y="686125"/>
          <a:ext cx="3000000" cy="3000000"/>
        </p:xfrm>
        <a:graphic>
          <a:graphicData uri="http://schemas.openxmlformats.org/drawingml/2006/table">
            <a:tbl>
              <a:tblPr>
                <a:noFill/>
                <a:tableStyleId>{9D517FF4-7803-4D24-AE75-7C3EC392DC3A}</a:tableStyleId>
              </a:tblPr>
              <a:tblGrid>
                <a:gridCol w="826800"/>
                <a:gridCol w="382850"/>
              </a:tblGrid>
              <a:tr h="379250">
                <a:tc>
                  <a:txBody>
                    <a:bodyPr/>
                    <a:lstStyle/>
                    <a:p>
                      <a:pPr indent="0" lvl="0" marL="0" rtl="0" algn="ctr">
                        <a:spcBef>
                          <a:spcPts val="0"/>
                        </a:spcBef>
                        <a:spcAft>
                          <a:spcPts val="0"/>
                        </a:spcAft>
                        <a:buNone/>
                      </a:pPr>
                      <a:r>
                        <a:rPr lang="en">
                          <a:solidFill>
                            <a:schemeClr val="dk1"/>
                          </a:solidFill>
                        </a:rPr>
                        <a:t>90-100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274E13"/>
                    </a:solidFill>
                  </a:tcPr>
                </a:tc>
              </a:tr>
              <a:tr h="379250">
                <a:tc>
                  <a:txBody>
                    <a:bodyPr/>
                    <a:lstStyle/>
                    <a:p>
                      <a:pPr indent="0" lvl="0" marL="0" rtl="0" algn="ctr">
                        <a:spcBef>
                          <a:spcPts val="0"/>
                        </a:spcBef>
                        <a:spcAft>
                          <a:spcPts val="0"/>
                        </a:spcAft>
                        <a:buNone/>
                      </a:pPr>
                      <a:r>
                        <a:rPr lang="en">
                          <a:solidFill>
                            <a:schemeClr val="dk1"/>
                          </a:solidFill>
                        </a:rPr>
                        <a:t>80-90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38761D"/>
                    </a:solidFill>
                  </a:tcPr>
                </a:tc>
              </a:tr>
              <a:tr h="379250">
                <a:tc>
                  <a:txBody>
                    <a:bodyPr/>
                    <a:lstStyle/>
                    <a:p>
                      <a:pPr indent="0" lvl="0" marL="0" rtl="0" algn="ctr">
                        <a:spcBef>
                          <a:spcPts val="0"/>
                        </a:spcBef>
                        <a:spcAft>
                          <a:spcPts val="0"/>
                        </a:spcAft>
                        <a:buNone/>
                      </a:pPr>
                      <a:r>
                        <a:rPr lang="en">
                          <a:solidFill>
                            <a:schemeClr val="dk1"/>
                          </a:solidFill>
                        </a:rPr>
                        <a:t>70-80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00FF00"/>
                    </a:solidFill>
                  </a:tcPr>
                </a:tc>
              </a:tr>
              <a:tr h="379250">
                <a:tc>
                  <a:txBody>
                    <a:bodyPr/>
                    <a:lstStyle/>
                    <a:p>
                      <a:pPr indent="0" lvl="0" marL="0" rtl="0" algn="ctr">
                        <a:spcBef>
                          <a:spcPts val="0"/>
                        </a:spcBef>
                        <a:spcAft>
                          <a:spcPts val="0"/>
                        </a:spcAft>
                        <a:buNone/>
                      </a:pPr>
                      <a:r>
                        <a:rPr lang="en">
                          <a:solidFill>
                            <a:schemeClr val="dk1"/>
                          </a:solidFill>
                        </a:rPr>
                        <a:t>60-70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FFFF00"/>
                    </a:solidFill>
                  </a:tcPr>
                </a:tc>
              </a:tr>
              <a:tr h="379250">
                <a:tc>
                  <a:txBody>
                    <a:bodyPr/>
                    <a:lstStyle/>
                    <a:p>
                      <a:pPr indent="0" lvl="0" marL="0" rtl="0" algn="ctr">
                        <a:spcBef>
                          <a:spcPts val="0"/>
                        </a:spcBef>
                        <a:spcAft>
                          <a:spcPts val="0"/>
                        </a:spcAft>
                        <a:buNone/>
                      </a:pPr>
                      <a:r>
                        <a:rPr lang="en">
                          <a:solidFill>
                            <a:schemeClr val="dk1"/>
                          </a:solidFill>
                        </a:rPr>
                        <a:t>50-60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FF9900"/>
                    </a:solidFill>
                  </a:tcPr>
                </a:tc>
              </a:tr>
              <a:tr h="379250">
                <a:tc>
                  <a:txBody>
                    <a:bodyPr/>
                    <a:lstStyle/>
                    <a:p>
                      <a:pPr indent="0" lvl="0" marL="0" rtl="0" algn="ctr">
                        <a:spcBef>
                          <a:spcPts val="0"/>
                        </a:spcBef>
                        <a:spcAft>
                          <a:spcPts val="0"/>
                        </a:spcAft>
                        <a:buNone/>
                      </a:pPr>
                      <a:r>
                        <a:rPr lang="en">
                          <a:solidFill>
                            <a:schemeClr val="dk1"/>
                          </a:solidFill>
                        </a:rPr>
                        <a:t>40-50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B45F06"/>
                    </a:solidFill>
                  </a:tcPr>
                </a:tc>
              </a:tr>
              <a:tr h="379250">
                <a:tc>
                  <a:txBody>
                    <a:bodyPr/>
                    <a:lstStyle/>
                    <a:p>
                      <a:pPr indent="0" lvl="0" marL="0" rtl="0" algn="ctr">
                        <a:spcBef>
                          <a:spcPts val="0"/>
                        </a:spcBef>
                        <a:spcAft>
                          <a:spcPts val="0"/>
                        </a:spcAft>
                        <a:buNone/>
                      </a:pPr>
                      <a:r>
                        <a:rPr lang="en">
                          <a:solidFill>
                            <a:schemeClr val="dk1"/>
                          </a:solidFill>
                        </a:rPr>
                        <a:t>30-40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CC4125"/>
                    </a:solidFill>
                  </a:tcPr>
                </a:tc>
              </a:tr>
              <a:tr h="379250">
                <a:tc>
                  <a:txBody>
                    <a:bodyPr/>
                    <a:lstStyle/>
                    <a:p>
                      <a:pPr indent="0" lvl="0" marL="0" rtl="0" algn="ctr">
                        <a:spcBef>
                          <a:spcPts val="0"/>
                        </a:spcBef>
                        <a:spcAft>
                          <a:spcPts val="0"/>
                        </a:spcAft>
                        <a:buNone/>
                      </a:pPr>
                      <a:r>
                        <a:rPr lang="en">
                          <a:solidFill>
                            <a:schemeClr val="dk1"/>
                          </a:solidFill>
                        </a:rPr>
                        <a:t>20-30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FF0000"/>
                    </a:solidFill>
                  </a:tcPr>
                </a:tc>
              </a:tr>
              <a:tr h="379250">
                <a:tc>
                  <a:txBody>
                    <a:bodyPr/>
                    <a:lstStyle/>
                    <a:p>
                      <a:pPr indent="0" lvl="0" marL="0" rtl="0" algn="ctr">
                        <a:spcBef>
                          <a:spcPts val="0"/>
                        </a:spcBef>
                        <a:spcAft>
                          <a:spcPts val="0"/>
                        </a:spcAft>
                        <a:buNone/>
                      </a:pPr>
                      <a:r>
                        <a:rPr lang="en">
                          <a:solidFill>
                            <a:schemeClr val="dk1"/>
                          </a:solidFill>
                        </a:rPr>
                        <a:t>10-20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980000"/>
                    </a:solidFill>
                  </a:tcPr>
                </a:tc>
              </a:tr>
              <a:tr h="359950">
                <a:tc>
                  <a:txBody>
                    <a:bodyPr/>
                    <a:lstStyle/>
                    <a:p>
                      <a:pPr indent="0" lvl="0" marL="0" rtl="0" algn="ctr">
                        <a:spcBef>
                          <a:spcPts val="0"/>
                        </a:spcBef>
                        <a:spcAft>
                          <a:spcPts val="0"/>
                        </a:spcAft>
                        <a:buNone/>
                      </a:pPr>
                      <a:r>
                        <a:rPr lang="en">
                          <a:solidFill>
                            <a:schemeClr val="dk1"/>
                          </a:solidFill>
                        </a:rPr>
                        <a:t>0-10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1E1E1E"/>
                    </a:solidFill>
                  </a:tcPr>
                </a:tc>
              </a:tr>
            </a:tbl>
          </a:graphicData>
        </a:graphic>
      </p:graphicFrame>
      <p:sp>
        <p:nvSpPr>
          <p:cNvPr id="191" name="Google Shape;191;p26"/>
          <p:cNvSpPr txBox="1"/>
          <p:nvPr/>
        </p:nvSpPr>
        <p:spPr>
          <a:xfrm>
            <a:off x="7622650" y="285925"/>
            <a:ext cx="120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Score</a:t>
            </a:r>
            <a:endParaRPr>
              <a:solidFill>
                <a:schemeClr val="dk1"/>
              </a:solidFill>
              <a:latin typeface="Average"/>
              <a:ea typeface="Average"/>
              <a:cs typeface="Average"/>
              <a:sym typeface="Average"/>
            </a:endParaRPr>
          </a:p>
        </p:txBody>
      </p:sp>
      <p:sp>
        <p:nvSpPr>
          <p:cNvPr id="192" name="Google Shape;192;p2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Features</a:t>
            </a:r>
            <a:endParaRPr/>
          </a:p>
          <a:p>
            <a:pPr indent="0" lvl="0" marL="0" rtl="0" algn="l">
              <a:spcBef>
                <a:spcPts val="0"/>
              </a:spcBef>
              <a:spcAft>
                <a:spcPts val="0"/>
              </a:spcAft>
              <a:buClr>
                <a:schemeClr val="dk1"/>
              </a:buClr>
              <a:buSzPct val="36666"/>
              <a:buFont typeface="Arial"/>
              <a:buNone/>
            </a:pPr>
            <a:r>
              <a:t/>
            </a:r>
            <a:endParaRPr/>
          </a:p>
        </p:txBody>
      </p:sp>
      <p:sp>
        <p:nvSpPr>
          <p:cNvPr id="198" name="Google Shape;198;p27"/>
          <p:cNvSpPr txBox="1"/>
          <p:nvPr/>
        </p:nvSpPr>
        <p:spPr>
          <a:xfrm>
            <a:off x="3703063" y="2859150"/>
            <a:ext cx="1577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rage"/>
                <a:ea typeface="Average"/>
                <a:cs typeface="Average"/>
                <a:sym typeface="Average"/>
              </a:rPr>
              <a:t>Local schools</a:t>
            </a:r>
            <a:endParaRPr>
              <a:solidFill>
                <a:schemeClr val="dk1"/>
              </a:solidFill>
              <a:latin typeface="Average"/>
              <a:ea typeface="Average"/>
              <a:cs typeface="Average"/>
              <a:sym typeface="Average"/>
            </a:endParaRPr>
          </a:p>
        </p:txBody>
      </p:sp>
      <p:sp>
        <p:nvSpPr>
          <p:cNvPr id="199" name="Google Shape;199;p27"/>
          <p:cNvSpPr txBox="1"/>
          <p:nvPr/>
        </p:nvSpPr>
        <p:spPr>
          <a:xfrm>
            <a:off x="6095685" y="2859150"/>
            <a:ext cx="1363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rage"/>
                <a:ea typeface="Average"/>
                <a:cs typeface="Average"/>
                <a:sym typeface="Average"/>
              </a:rPr>
              <a:t>Crime Data</a:t>
            </a:r>
            <a:endParaRPr>
              <a:solidFill>
                <a:schemeClr val="dk1"/>
              </a:solidFill>
              <a:latin typeface="Average"/>
              <a:ea typeface="Average"/>
              <a:cs typeface="Average"/>
              <a:sym typeface="Average"/>
            </a:endParaRPr>
          </a:p>
        </p:txBody>
      </p:sp>
      <p:pic>
        <p:nvPicPr>
          <p:cNvPr id="200" name="Google Shape;200;p27"/>
          <p:cNvPicPr preferRelativeResize="0"/>
          <p:nvPr/>
        </p:nvPicPr>
        <p:blipFill>
          <a:blip r:embed="rId3">
            <a:alphaModFix/>
          </a:blip>
          <a:stretch>
            <a:fillRect/>
          </a:stretch>
        </p:blipFill>
        <p:spPr>
          <a:xfrm>
            <a:off x="3985164" y="1822650"/>
            <a:ext cx="1013187" cy="1036491"/>
          </a:xfrm>
          <a:prstGeom prst="rect">
            <a:avLst/>
          </a:prstGeom>
          <a:noFill/>
          <a:ln>
            <a:noFill/>
          </a:ln>
        </p:spPr>
      </p:pic>
      <p:pic>
        <p:nvPicPr>
          <p:cNvPr id="201" name="Google Shape;201;p27"/>
          <p:cNvPicPr preferRelativeResize="0"/>
          <p:nvPr/>
        </p:nvPicPr>
        <p:blipFill>
          <a:blip r:embed="rId4">
            <a:alphaModFix/>
          </a:blip>
          <a:stretch>
            <a:fillRect/>
          </a:stretch>
        </p:blipFill>
        <p:spPr>
          <a:xfrm>
            <a:off x="6270839" y="1822650"/>
            <a:ext cx="1013187" cy="1036491"/>
          </a:xfrm>
          <a:prstGeom prst="rect">
            <a:avLst/>
          </a:prstGeom>
          <a:noFill/>
          <a:ln>
            <a:noFill/>
          </a:ln>
        </p:spPr>
      </p:pic>
      <p:pic>
        <p:nvPicPr>
          <p:cNvPr id="202" name="Google Shape;202;p27"/>
          <p:cNvPicPr preferRelativeResize="0"/>
          <p:nvPr/>
        </p:nvPicPr>
        <p:blipFill>
          <a:blip r:embed="rId5">
            <a:alphaModFix/>
          </a:blip>
          <a:stretch>
            <a:fillRect/>
          </a:stretch>
        </p:blipFill>
        <p:spPr>
          <a:xfrm>
            <a:off x="1828313" y="1834300"/>
            <a:ext cx="1013200" cy="1013200"/>
          </a:xfrm>
          <a:prstGeom prst="rect">
            <a:avLst/>
          </a:prstGeom>
          <a:noFill/>
          <a:ln>
            <a:noFill/>
          </a:ln>
        </p:spPr>
      </p:pic>
      <p:sp>
        <p:nvSpPr>
          <p:cNvPr id="203" name="Google Shape;203;p27"/>
          <p:cNvSpPr txBox="1"/>
          <p:nvPr/>
        </p:nvSpPr>
        <p:spPr>
          <a:xfrm>
            <a:off x="1684813" y="2859140"/>
            <a:ext cx="1300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rage"/>
                <a:ea typeface="Average"/>
                <a:cs typeface="Average"/>
                <a:sym typeface="Average"/>
              </a:rPr>
              <a:t>Redfin</a:t>
            </a:r>
            <a:endParaRPr>
              <a:solidFill>
                <a:schemeClr val="dk1"/>
              </a:solidFill>
              <a:latin typeface="Average"/>
              <a:ea typeface="Average"/>
              <a:cs typeface="Average"/>
              <a:sym typeface="Average"/>
            </a:endParaRPr>
          </a:p>
        </p:txBody>
      </p:sp>
      <p:sp>
        <p:nvSpPr>
          <p:cNvPr id="204" name="Google Shape;204;p2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New Features - Crime</a:t>
            </a:r>
            <a:endParaRPr/>
          </a:p>
        </p:txBody>
      </p:sp>
      <p:pic>
        <p:nvPicPr>
          <p:cNvPr id="210" name="Google Shape;210;p28"/>
          <p:cNvPicPr preferRelativeResize="0"/>
          <p:nvPr/>
        </p:nvPicPr>
        <p:blipFill>
          <a:blip r:embed="rId3">
            <a:alphaModFix/>
          </a:blip>
          <a:stretch>
            <a:fillRect/>
          </a:stretch>
        </p:blipFill>
        <p:spPr>
          <a:xfrm>
            <a:off x="1580750" y="1927400"/>
            <a:ext cx="5982500" cy="2264700"/>
          </a:xfrm>
          <a:prstGeom prst="rect">
            <a:avLst/>
          </a:prstGeom>
          <a:noFill/>
          <a:ln>
            <a:noFill/>
          </a:ln>
        </p:spPr>
      </p:pic>
      <p:sp>
        <p:nvSpPr>
          <p:cNvPr id="211" name="Google Shape;211;p2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311700" y="445025"/>
            <a:ext cx="4606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New Features - Crime</a:t>
            </a:r>
            <a:endParaRPr/>
          </a:p>
          <a:p>
            <a:pPr indent="0" lvl="0" marL="0" rtl="0" algn="l">
              <a:spcBef>
                <a:spcPts val="0"/>
              </a:spcBef>
              <a:spcAft>
                <a:spcPts val="0"/>
              </a:spcAft>
              <a:buClr>
                <a:schemeClr val="dk1"/>
              </a:buClr>
              <a:buSzPct val="36666"/>
              <a:buFont typeface="Arial"/>
              <a:buNone/>
            </a:pPr>
            <a:r>
              <a:t/>
            </a:r>
            <a:endParaRPr/>
          </a:p>
        </p:txBody>
      </p:sp>
      <p:pic>
        <p:nvPicPr>
          <p:cNvPr id="217" name="Google Shape;217;p29"/>
          <p:cNvPicPr preferRelativeResize="0"/>
          <p:nvPr/>
        </p:nvPicPr>
        <p:blipFill>
          <a:blip r:embed="rId3">
            <a:alphaModFix/>
          </a:blip>
          <a:stretch>
            <a:fillRect/>
          </a:stretch>
        </p:blipFill>
        <p:spPr>
          <a:xfrm>
            <a:off x="2514600" y="1120550"/>
            <a:ext cx="3688906" cy="3416399"/>
          </a:xfrm>
          <a:prstGeom prst="rect">
            <a:avLst/>
          </a:prstGeom>
          <a:noFill/>
          <a:ln>
            <a:noFill/>
          </a:ln>
        </p:spPr>
      </p:pic>
      <p:graphicFrame>
        <p:nvGraphicFramePr>
          <p:cNvPr id="218" name="Google Shape;218;p29"/>
          <p:cNvGraphicFramePr/>
          <p:nvPr/>
        </p:nvGraphicFramePr>
        <p:xfrm>
          <a:off x="7154175" y="718900"/>
          <a:ext cx="3000000" cy="3000000"/>
        </p:xfrm>
        <a:graphic>
          <a:graphicData uri="http://schemas.openxmlformats.org/drawingml/2006/table">
            <a:tbl>
              <a:tblPr>
                <a:noFill/>
                <a:tableStyleId>{9D517FF4-7803-4D24-AE75-7C3EC392DC3A}</a:tableStyleId>
              </a:tblPr>
              <a:tblGrid>
                <a:gridCol w="826800"/>
                <a:gridCol w="382850"/>
              </a:tblGrid>
              <a:tr h="379250">
                <a:tc>
                  <a:txBody>
                    <a:bodyPr/>
                    <a:lstStyle/>
                    <a:p>
                      <a:pPr indent="0" lvl="0" marL="0" rtl="0" algn="ctr">
                        <a:spcBef>
                          <a:spcPts val="0"/>
                        </a:spcBef>
                        <a:spcAft>
                          <a:spcPts val="0"/>
                        </a:spcAft>
                        <a:buNone/>
                      </a:pPr>
                      <a:r>
                        <a:rPr lang="en">
                          <a:solidFill>
                            <a:schemeClr val="dk1"/>
                          </a:solidFill>
                        </a:rPr>
                        <a:t>0-10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274E13"/>
                    </a:solidFill>
                  </a:tcPr>
                </a:tc>
              </a:tr>
              <a:tr h="379250">
                <a:tc>
                  <a:txBody>
                    <a:bodyPr/>
                    <a:lstStyle/>
                    <a:p>
                      <a:pPr indent="0" lvl="0" marL="0" rtl="0" algn="ctr">
                        <a:spcBef>
                          <a:spcPts val="0"/>
                        </a:spcBef>
                        <a:spcAft>
                          <a:spcPts val="0"/>
                        </a:spcAft>
                        <a:buNone/>
                      </a:pPr>
                      <a:r>
                        <a:rPr lang="en">
                          <a:solidFill>
                            <a:schemeClr val="dk1"/>
                          </a:solidFill>
                        </a:rPr>
                        <a:t>10-20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38761D"/>
                    </a:solidFill>
                  </a:tcPr>
                </a:tc>
              </a:tr>
              <a:tr h="379250">
                <a:tc>
                  <a:txBody>
                    <a:bodyPr/>
                    <a:lstStyle/>
                    <a:p>
                      <a:pPr indent="0" lvl="0" marL="0" rtl="0" algn="ctr">
                        <a:spcBef>
                          <a:spcPts val="0"/>
                        </a:spcBef>
                        <a:spcAft>
                          <a:spcPts val="0"/>
                        </a:spcAft>
                        <a:buNone/>
                      </a:pPr>
                      <a:r>
                        <a:rPr lang="en">
                          <a:solidFill>
                            <a:schemeClr val="dk1"/>
                          </a:solidFill>
                        </a:rPr>
                        <a:t>20-30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00FF00"/>
                    </a:solidFill>
                  </a:tcPr>
                </a:tc>
              </a:tr>
              <a:tr h="379250">
                <a:tc>
                  <a:txBody>
                    <a:bodyPr/>
                    <a:lstStyle/>
                    <a:p>
                      <a:pPr indent="0" lvl="0" marL="0" rtl="0" algn="ctr">
                        <a:spcBef>
                          <a:spcPts val="0"/>
                        </a:spcBef>
                        <a:spcAft>
                          <a:spcPts val="0"/>
                        </a:spcAft>
                        <a:buNone/>
                      </a:pPr>
                      <a:r>
                        <a:rPr lang="en">
                          <a:solidFill>
                            <a:schemeClr val="dk1"/>
                          </a:solidFill>
                        </a:rPr>
                        <a:t>30-40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FFFF00"/>
                    </a:solidFill>
                  </a:tcPr>
                </a:tc>
              </a:tr>
              <a:tr h="379250">
                <a:tc>
                  <a:txBody>
                    <a:bodyPr/>
                    <a:lstStyle/>
                    <a:p>
                      <a:pPr indent="0" lvl="0" marL="0" rtl="0" algn="ctr">
                        <a:spcBef>
                          <a:spcPts val="0"/>
                        </a:spcBef>
                        <a:spcAft>
                          <a:spcPts val="0"/>
                        </a:spcAft>
                        <a:buNone/>
                      </a:pPr>
                      <a:r>
                        <a:rPr lang="en">
                          <a:solidFill>
                            <a:schemeClr val="dk1"/>
                          </a:solidFill>
                        </a:rPr>
                        <a:t>40-50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FF9900"/>
                    </a:solidFill>
                  </a:tcPr>
                </a:tc>
              </a:tr>
              <a:tr h="379250">
                <a:tc>
                  <a:txBody>
                    <a:bodyPr/>
                    <a:lstStyle/>
                    <a:p>
                      <a:pPr indent="0" lvl="0" marL="0" rtl="0" algn="ctr">
                        <a:spcBef>
                          <a:spcPts val="0"/>
                        </a:spcBef>
                        <a:spcAft>
                          <a:spcPts val="0"/>
                        </a:spcAft>
                        <a:buNone/>
                      </a:pPr>
                      <a:r>
                        <a:rPr lang="en">
                          <a:solidFill>
                            <a:schemeClr val="dk1"/>
                          </a:solidFill>
                        </a:rPr>
                        <a:t>50-60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B45F06"/>
                    </a:solidFill>
                  </a:tcPr>
                </a:tc>
              </a:tr>
              <a:tr h="379250">
                <a:tc>
                  <a:txBody>
                    <a:bodyPr/>
                    <a:lstStyle/>
                    <a:p>
                      <a:pPr indent="0" lvl="0" marL="0" rtl="0" algn="ctr">
                        <a:spcBef>
                          <a:spcPts val="0"/>
                        </a:spcBef>
                        <a:spcAft>
                          <a:spcPts val="0"/>
                        </a:spcAft>
                        <a:buNone/>
                      </a:pPr>
                      <a:r>
                        <a:rPr lang="en">
                          <a:solidFill>
                            <a:schemeClr val="dk1"/>
                          </a:solidFill>
                        </a:rPr>
                        <a:t>60-70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CC4125"/>
                    </a:solidFill>
                  </a:tcPr>
                </a:tc>
              </a:tr>
              <a:tr h="379250">
                <a:tc>
                  <a:txBody>
                    <a:bodyPr/>
                    <a:lstStyle/>
                    <a:p>
                      <a:pPr indent="0" lvl="0" marL="0" rtl="0" algn="ctr">
                        <a:spcBef>
                          <a:spcPts val="0"/>
                        </a:spcBef>
                        <a:spcAft>
                          <a:spcPts val="0"/>
                        </a:spcAft>
                        <a:buNone/>
                      </a:pPr>
                      <a:r>
                        <a:rPr lang="en">
                          <a:solidFill>
                            <a:schemeClr val="dk1"/>
                          </a:solidFill>
                        </a:rPr>
                        <a:t>70-80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FF0000"/>
                    </a:solidFill>
                  </a:tcPr>
                </a:tc>
              </a:tr>
              <a:tr h="379250">
                <a:tc>
                  <a:txBody>
                    <a:bodyPr/>
                    <a:lstStyle/>
                    <a:p>
                      <a:pPr indent="0" lvl="0" marL="0" rtl="0" algn="ctr">
                        <a:spcBef>
                          <a:spcPts val="0"/>
                        </a:spcBef>
                        <a:spcAft>
                          <a:spcPts val="0"/>
                        </a:spcAft>
                        <a:buNone/>
                      </a:pPr>
                      <a:r>
                        <a:rPr lang="en">
                          <a:solidFill>
                            <a:schemeClr val="dk1"/>
                          </a:solidFill>
                        </a:rPr>
                        <a:t>80-90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980000"/>
                    </a:solidFill>
                  </a:tcPr>
                </a:tc>
              </a:tr>
              <a:tr h="359950">
                <a:tc>
                  <a:txBody>
                    <a:bodyPr/>
                    <a:lstStyle/>
                    <a:p>
                      <a:pPr indent="0" lvl="0" marL="0" rtl="0" algn="ctr">
                        <a:spcBef>
                          <a:spcPts val="0"/>
                        </a:spcBef>
                        <a:spcAft>
                          <a:spcPts val="0"/>
                        </a:spcAft>
                        <a:buNone/>
                      </a:pPr>
                      <a:r>
                        <a:rPr lang="en">
                          <a:solidFill>
                            <a:schemeClr val="dk1"/>
                          </a:solidFill>
                        </a:rPr>
                        <a:t>90-100</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solidFill>
                      <a:srgbClr val="1E1E1E"/>
                    </a:solidFill>
                  </a:tcPr>
                </a:tc>
              </a:tr>
            </a:tbl>
          </a:graphicData>
        </a:graphic>
      </p:graphicFrame>
      <p:sp>
        <p:nvSpPr>
          <p:cNvPr id="219" name="Google Shape;219;p29"/>
          <p:cNvSpPr txBox="1"/>
          <p:nvPr/>
        </p:nvSpPr>
        <p:spPr>
          <a:xfrm>
            <a:off x="7154200" y="318700"/>
            <a:ext cx="120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Score</a:t>
            </a:r>
            <a:endParaRPr>
              <a:solidFill>
                <a:schemeClr val="dk1"/>
              </a:solidFill>
              <a:latin typeface="Average"/>
              <a:ea typeface="Average"/>
              <a:cs typeface="Average"/>
              <a:sym typeface="Average"/>
            </a:endParaRPr>
          </a:p>
        </p:txBody>
      </p:sp>
      <p:sp>
        <p:nvSpPr>
          <p:cNvPr id="220" name="Google Shape;220;p2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29"/>
          <p:cNvSpPr txBox="1"/>
          <p:nvPr/>
        </p:nvSpPr>
        <p:spPr>
          <a:xfrm>
            <a:off x="2179125" y="4536950"/>
            <a:ext cx="4526400" cy="369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200">
                <a:solidFill>
                  <a:schemeClr val="dk1"/>
                </a:solidFill>
                <a:latin typeface="Average"/>
                <a:ea typeface="Average"/>
                <a:cs typeface="Average"/>
                <a:sym typeface="Average"/>
              </a:rPr>
              <a:t>Score = Max(0, 1 - (SQRT(Distance/Max Radius)))</a:t>
            </a:r>
            <a:r>
              <a:rPr lang="en" sz="1200">
                <a:solidFill>
                  <a:schemeClr val="dk1"/>
                </a:solidFill>
                <a:latin typeface="Average"/>
                <a:ea typeface="Average"/>
                <a:cs typeface="Average"/>
                <a:sym typeface="Average"/>
              </a:rPr>
              <a:t> </a:t>
            </a:r>
            <a:endParaRPr sz="800">
              <a:solidFill>
                <a:schemeClr val="dk1"/>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Features</a:t>
            </a:r>
            <a:endParaRPr/>
          </a:p>
          <a:p>
            <a:pPr indent="0" lvl="0" marL="0" rtl="0" algn="l">
              <a:spcBef>
                <a:spcPts val="0"/>
              </a:spcBef>
              <a:spcAft>
                <a:spcPts val="0"/>
              </a:spcAft>
              <a:buClr>
                <a:schemeClr val="dk1"/>
              </a:buClr>
              <a:buSzPct val="36666"/>
              <a:buFont typeface="Arial"/>
              <a:buNone/>
            </a:pPr>
            <a:r>
              <a:t/>
            </a:r>
            <a:endParaRPr/>
          </a:p>
        </p:txBody>
      </p:sp>
      <p:sp>
        <p:nvSpPr>
          <p:cNvPr id="227" name="Google Shape;227;p30"/>
          <p:cNvSpPr txBox="1"/>
          <p:nvPr/>
        </p:nvSpPr>
        <p:spPr>
          <a:xfrm>
            <a:off x="2577100" y="2998650"/>
            <a:ext cx="1577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rage"/>
                <a:ea typeface="Average"/>
                <a:cs typeface="Average"/>
                <a:sym typeface="Average"/>
              </a:rPr>
              <a:t>Local schools</a:t>
            </a:r>
            <a:endParaRPr>
              <a:solidFill>
                <a:schemeClr val="dk1"/>
              </a:solidFill>
              <a:latin typeface="Average"/>
              <a:ea typeface="Average"/>
              <a:cs typeface="Average"/>
              <a:sym typeface="Average"/>
            </a:endParaRPr>
          </a:p>
        </p:txBody>
      </p:sp>
      <p:sp>
        <p:nvSpPr>
          <p:cNvPr id="228" name="Google Shape;228;p30"/>
          <p:cNvSpPr txBox="1"/>
          <p:nvPr/>
        </p:nvSpPr>
        <p:spPr>
          <a:xfrm>
            <a:off x="4969723" y="2998650"/>
            <a:ext cx="1363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rage"/>
                <a:ea typeface="Average"/>
                <a:cs typeface="Average"/>
                <a:sym typeface="Average"/>
              </a:rPr>
              <a:t>Crime Data</a:t>
            </a:r>
            <a:endParaRPr>
              <a:solidFill>
                <a:schemeClr val="dk1"/>
              </a:solidFill>
              <a:latin typeface="Average"/>
              <a:ea typeface="Average"/>
              <a:cs typeface="Average"/>
              <a:sym typeface="Average"/>
            </a:endParaRPr>
          </a:p>
        </p:txBody>
      </p:sp>
      <p:sp>
        <p:nvSpPr>
          <p:cNvPr id="229" name="Google Shape;229;p30"/>
          <p:cNvSpPr txBox="1"/>
          <p:nvPr/>
        </p:nvSpPr>
        <p:spPr>
          <a:xfrm>
            <a:off x="7108104" y="2998650"/>
            <a:ext cx="1577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rage"/>
                <a:ea typeface="Average"/>
                <a:cs typeface="Average"/>
                <a:sym typeface="Average"/>
              </a:rPr>
              <a:t>Census data</a:t>
            </a:r>
            <a:endParaRPr>
              <a:solidFill>
                <a:schemeClr val="dk1"/>
              </a:solidFill>
              <a:latin typeface="Average"/>
              <a:ea typeface="Average"/>
              <a:cs typeface="Average"/>
              <a:sym typeface="Average"/>
            </a:endParaRPr>
          </a:p>
        </p:txBody>
      </p:sp>
      <p:pic>
        <p:nvPicPr>
          <p:cNvPr id="230" name="Google Shape;230;p30"/>
          <p:cNvPicPr preferRelativeResize="0"/>
          <p:nvPr/>
        </p:nvPicPr>
        <p:blipFill>
          <a:blip r:embed="rId3">
            <a:alphaModFix/>
          </a:blip>
          <a:stretch>
            <a:fillRect/>
          </a:stretch>
        </p:blipFill>
        <p:spPr>
          <a:xfrm>
            <a:off x="2859202" y="1962150"/>
            <a:ext cx="1013187" cy="1036491"/>
          </a:xfrm>
          <a:prstGeom prst="rect">
            <a:avLst/>
          </a:prstGeom>
          <a:noFill/>
          <a:ln>
            <a:noFill/>
          </a:ln>
        </p:spPr>
      </p:pic>
      <p:pic>
        <p:nvPicPr>
          <p:cNvPr id="231" name="Google Shape;231;p30"/>
          <p:cNvPicPr preferRelativeResize="0"/>
          <p:nvPr/>
        </p:nvPicPr>
        <p:blipFill>
          <a:blip r:embed="rId4">
            <a:alphaModFix/>
          </a:blip>
          <a:stretch>
            <a:fillRect/>
          </a:stretch>
        </p:blipFill>
        <p:spPr>
          <a:xfrm>
            <a:off x="5144876" y="1962150"/>
            <a:ext cx="1013187" cy="1036491"/>
          </a:xfrm>
          <a:prstGeom prst="rect">
            <a:avLst/>
          </a:prstGeom>
          <a:noFill/>
          <a:ln>
            <a:noFill/>
          </a:ln>
        </p:spPr>
      </p:pic>
      <p:pic>
        <p:nvPicPr>
          <p:cNvPr id="232" name="Google Shape;232;p30"/>
          <p:cNvPicPr preferRelativeResize="0"/>
          <p:nvPr/>
        </p:nvPicPr>
        <p:blipFill>
          <a:blip r:embed="rId5">
            <a:alphaModFix/>
          </a:blip>
          <a:stretch>
            <a:fillRect/>
          </a:stretch>
        </p:blipFill>
        <p:spPr>
          <a:xfrm>
            <a:off x="7430551" y="1962150"/>
            <a:ext cx="1013187" cy="1036491"/>
          </a:xfrm>
          <a:prstGeom prst="rect">
            <a:avLst/>
          </a:prstGeom>
          <a:noFill/>
          <a:ln>
            <a:noFill/>
          </a:ln>
        </p:spPr>
      </p:pic>
      <p:pic>
        <p:nvPicPr>
          <p:cNvPr id="233" name="Google Shape;233;p30"/>
          <p:cNvPicPr preferRelativeResize="0"/>
          <p:nvPr/>
        </p:nvPicPr>
        <p:blipFill>
          <a:blip r:embed="rId6">
            <a:alphaModFix/>
          </a:blip>
          <a:stretch>
            <a:fillRect/>
          </a:stretch>
        </p:blipFill>
        <p:spPr>
          <a:xfrm>
            <a:off x="702350" y="1973800"/>
            <a:ext cx="1013200" cy="1013200"/>
          </a:xfrm>
          <a:prstGeom prst="rect">
            <a:avLst/>
          </a:prstGeom>
          <a:noFill/>
          <a:ln>
            <a:noFill/>
          </a:ln>
        </p:spPr>
      </p:pic>
      <p:sp>
        <p:nvSpPr>
          <p:cNvPr id="234" name="Google Shape;234;p30"/>
          <p:cNvSpPr txBox="1"/>
          <p:nvPr/>
        </p:nvSpPr>
        <p:spPr>
          <a:xfrm>
            <a:off x="558850" y="2998640"/>
            <a:ext cx="1300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rage"/>
                <a:ea typeface="Average"/>
                <a:cs typeface="Average"/>
                <a:sym typeface="Average"/>
              </a:rPr>
              <a:t>Redfin</a:t>
            </a:r>
            <a:endParaRPr>
              <a:solidFill>
                <a:schemeClr val="dk1"/>
              </a:solidFill>
              <a:latin typeface="Average"/>
              <a:ea typeface="Average"/>
              <a:cs typeface="Average"/>
              <a:sym typeface="Average"/>
            </a:endParaRPr>
          </a:p>
        </p:txBody>
      </p:sp>
      <p:sp>
        <p:nvSpPr>
          <p:cNvPr id="235" name="Google Shape;235;p3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New Features - Census Data</a:t>
            </a:r>
            <a:endParaRPr/>
          </a:p>
          <a:p>
            <a:pPr indent="0" lvl="0" marL="0" rtl="0" algn="l">
              <a:spcBef>
                <a:spcPts val="0"/>
              </a:spcBef>
              <a:spcAft>
                <a:spcPts val="0"/>
              </a:spcAft>
              <a:buClr>
                <a:schemeClr val="dk1"/>
              </a:buClr>
              <a:buSzPct val="36666"/>
              <a:buFont typeface="Arial"/>
              <a:buNone/>
            </a:pPr>
            <a:r>
              <a:t/>
            </a:r>
            <a:endParaRPr/>
          </a:p>
        </p:txBody>
      </p:sp>
      <p:pic>
        <p:nvPicPr>
          <p:cNvPr id="241" name="Google Shape;241;p31"/>
          <p:cNvPicPr preferRelativeResize="0"/>
          <p:nvPr/>
        </p:nvPicPr>
        <p:blipFill>
          <a:blip r:embed="rId3">
            <a:alphaModFix/>
          </a:blip>
          <a:stretch>
            <a:fillRect/>
          </a:stretch>
        </p:blipFill>
        <p:spPr>
          <a:xfrm>
            <a:off x="1281113" y="1608525"/>
            <a:ext cx="2466975" cy="1847850"/>
          </a:xfrm>
          <a:prstGeom prst="rect">
            <a:avLst/>
          </a:prstGeom>
          <a:noFill/>
          <a:ln>
            <a:noFill/>
          </a:ln>
        </p:spPr>
      </p:pic>
      <p:sp>
        <p:nvSpPr>
          <p:cNvPr id="242" name="Google Shape;242;p31"/>
          <p:cNvSpPr txBox="1"/>
          <p:nvPr/>
        </p:nvSpPr>
        <p:spPr>
          <a:xfrm>
            <a:off x="4381500" y="1716000"/>
            <a:ext cx="4258200" cy="1711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dk1"/>
                </a:solidFill>
                <a:latin typeface="Average"/>
                <a:ea typeface="Average"/>
                <a:cs typeface="Average"/>
                <a:sym typeface="Average"/>
              </a:rPr>
              <a:t>American Community Survey</a:t>
            </a:r>
            <a:endParaRPr sz="2400">
              <a:solidFill>
                <a:schemeClr val="dk1"/>
              </a:solidFill>
              <a:latin typeface="Average"/>
              <a:ea typeface="Average"/>
              <a:cs typeface="Average"/>
              <a:sym typeface="Average"/>
            </a:endParaRPr>
          </a:p>
          <a:p>
            <a:pPr indent="0" lvl="0" marL="0" rtl="0" algn="ctr">
              <a:lnSpc>
                <a:spcPct val="115000"/>
              </a:lnSpc>
              <a:spcBef>
                <a:spcPts val="1200"/>
              </a:spcBef>
              <a:spcAft>
                <a:spcPts val="0"/>
              </a:spcAft>
              <a:buNone/>
            </a:pPr>
            <a:r>
              <a:t/>
            </a:r>
            <a:endParaRPr sz="2400">
              <a:solidFill>
                <a:schemeClr val="dk1"/>
              </a:solidFill>
              <a:latin typeface="Average"/>
              <a:ea typeface="Average"/>
              <a:cs typeface="Average"/>
              <a:sym typeface="Average"/>
            </a:endParaRPr>
          </a:p>
          <a:p>
            <a:pPr indent="0" lvl="0" marL="0" rtl="0" algn="ctr">
              <a:lnSpc>
                <a:spcPct val="115000"/>
              </a:lnSpc>
              <a:spcBef>
                <a:spcPts val="1200"/>
              </a:spcBef>
              <a:spcAft>
                <a:spcPts val="1200"/>
              </a:spcAft>
              <a:buNone/>
            </a:pPr>
            <a:r>
              <a:rPr lang="en" sz="2400">
                <a:solidFill>
                  <a:schemeClr val="dk1"/>
                </a:solidFill>
                <a:latin typeface="Average"/>
                <a:ea typeface="Average"/>
                <a:cs typeface="Average"/>
                <a:sym typeface="Average"/>
              </a:rPr>
              <a:t>Detailed 5 Year Estimates </a:t>
            </a:r>
            <a:endParaRPr sz="2400">
              <a:solidFill>
                <a:schemeClr val="dk1"/>
              </a:solidFill>
              <a:latin typeface="Average"/>
              <a:ea typeface="Average"/>
              <a:cs typeface="Average"/>
              <a:sym typeface="Average"/>
            </a:endParaRPr>
          </a:p>
        </p:txBody>
      </p:sp>
      <p:sp>
        <p:nvSpPr>
          <p:cNvPr id="243" name="Google Shape;243;p3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of aspiring data scientists and product managers</a:t>
            </a:r>
            <a:endParaRPr/>
          </a:p>
        </p:txBody>
      </p:sp>
      <p:sp>
        <p:nvSpPr>
          <p:cNvPr id="68" name="Google Shape;68;p14"/>
          <p:cNvSpPr txBox="1"/>
          <p:nvPr/>
        </p:nvSpPr>
        <p:spPr>
          <a:xfrm>
            <a:off x="5030555" y="2690525"/>
            <a:ext cx="1271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Sai Rajuladevi</a:t>
            </a:r>
            <a:endParaRPr b="1" sz="1200">
              <a:solidFill>
                <a:schemeClr val="dk1"/>
              </a:solidFill>
            </a:endParaRPr>
          </a:p>
          <a:p>
            <a:pPr indent="0" lvl="0" marL="0" rtl="0" algn="ctr">
              <a:spcBef>
                <a:spcPts val="0"/>
              </a:spcBef>
              <a:spcAft>
                <a:spcPts val="0"/>
              </a:spcAft>
              <a:buNone/>
            </a:pPr>
            <a:r>
              <a:rPr lang="en" sz="1200" u="sng">
                <a:solidFill>
                  <a:schemeClr val="dk1"/>
                </a:solidFill>
                <a:hlinkClick r:id="rId3">
                  <a:extLst>
                    <a:ext uri="{A12FA001-AC4F-418D-AE19-62706E023703}">
                      <ahyp:hlinkClr val="tx"/>
                    </a:ext>
                  </a:extLst>
                </a:hlinkClick>
              </a:rPr>
              <a:t>LinkedIn Profile</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rPr lang="en" sz="1200">
                <a:solidFill>
                  <a:schemeClr val="dk1"/>
                </a:solidFill>
              </a:rPr>
              <a:t>MISM-BIDA (22)</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t/>
            </a:r>
            <a:endParaRPr sz="1200">
              <a:solidFill>
                <a:schemeClr val="dk1"/>
              </a:solidFill>
            </a:endParaRPr>
          </a:p>
        </p:txBody>
      </p:sp>
      <p:sp>
        <p:nvSpPr>
          <p:cNvPr id="69" name="Google Shape;69;p14"/>
          <p:cNvSpPr txBox="1"/>
          <p:nvPr/>
        </p:nvSpPr>
        <p:spPr>
          <a:xfrm>
            <a:off x="633363" y="2690525"/>
            <a:ext cx="1271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Cole Thomas</a:t>
            </a:r>
            <a:endParaRPr b="1" sz="1200">
              <a:solidFill>
                <a:schemeClr val="dk1"/>
              </a:solidFill>
            </a:endParaRPr>
          </a:p>
          <a:p>
            <a:pPr indent="0" lvl="0" marL="0" rtl="0" algn="ctr">
              <a:spcBef>
                <a:spcPts val="0"/>
              </a:spcBef>
              <a:spcAft>
                <a:spcPts val="0"/>
              </a:spcAft>
              <a:buNone/>
            </a:pPr>
            <a:r>
              <a:rPr lang="en" sz="1200" u="sng">
                <a:solidFill>
                  <a:schemeClr val="dk1"/>
                </a:solidFill>
                <a:hlinkClick r:id="rId4">
                  <a:extLst>
                    <a:ext uri="{A12FA001-AC4F-418D-AE19-62706E023703}">
                      <ahyp:hlinkClr val="tx"/>
                    </a:ext>
                  </a:extLst>
                </a:hlinkClick>
              </a:rPr>
              <a:t>LinkedIn Profile</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rPr lang="en" sz="1200">
                <a:solidFill>
                  <a:schemeClr val="dk1"/>
                </a:solidFill>
              </a:rPr>
              <a:t>MISM-BIDA (22)</a:t>
            </a:r>
            <a:endParaRPr sz="1200">
              <a:solidFill>
                <a:schemeClr val="dk1"/>
              </a:solidFill>
            </a:endParaRPr>
          </a:p>
        </p:txBody>
      </p:sp>
      <p:sp>
        <p:nvSpPr>
          <p:cNvPr id="70" name="Google Shape;70;p14"/>
          <p:cNvSpPr txBox="1"/>
          <p:nvPr/>
        </p:nvSpPr>
        <p:spPr>
          <a:xfrm>
            <a:off x="2831953" y="2690525"/>
            <a:ext cx="1271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Kraig Sheetz</a:t>
            </a:r>
            <a:endParaRPr b="1" sz="1200">
              <a:solidFill>
                <a:schemeClr val="dk1"/>
              </a:solidFill>
            </a:endParaRPr>
          </a:p>
          <a:p>
            <a:pPr indent="0" lvl="0" marL="0" rtl="0" algn="ctr">
              <a:spcBef>
                <a:spcPts val="0"/>
              </a:spcBef>
              <a:spcAft>
                <a:spcPts val="0"/>
              </a:spcAft>
              <a:buNone/>
            </a:pPr>
            <a:r>
              <a:rPr lang="en" sz="1200" u="sng">
                <a:solidFill>
                  <a:schemeClr val="dk1"/>
                </a:solidFill>
                <a:hlinkClick r:id="rId5">
                  <a:extLst>
                    <a:ext uri="{A12FA001-AC4F-418D-AE19-62706E023703}">
                      <ahyp:hlinkClr val="tx"/>
                    </a:ext>
                  </a:extLst>
                </a:hlinkClick>
              </a:rPr>
              <a:t>LinkedIn Profile</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rPr lang="en" sz="1200">
                <a:solidFill>
                  <a:schemeClr val="dk1"/>
                </a:solidFill>
              </a:rPr>
              <a:t>MISM-BIDA (23)</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descr="https://www.linkedin.com/in/aaratrika-chakraborty-a9b052120/" id="71" name="Google Shape;71;p14" title="LinkedIn Profile"/>
          <p:cNvSpPr txBox="1"/>
          <p:nvPr/>
        </p:nvSpPr>
        <p:spPr>
          <a:xfrm>
            <a:off x="7229150" y="2690525"/>
            <a:ext cx="1450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Hannah Fairfield</a:t>
            </a:r>
            <a:endParaRPr b="1" sz="1200">
              <a:solidFill>
                <a:schemeClr val="dk1"/>
              </a:solidFill>
            </a:endParaRPr>
          </a:p>
          <a:p>
            <a:pPr indent="0" lvl="0" marL="0" rtl="0" algn="ctr">
              <a:spcBef>
                <a:spcPts val="0"/>
              </a:spcBef>
              <a:spcAft>
                <a:spcPts val="0"/>
              </a:spcAft>
              <a:buNone/>
            </a:pPr>
            <a:r>
              <a:rPr lang="en" sz="1200" u="sng">
                <a:solidFill>
                  <a:schemeClr val="dk1"/>
                </a:solidFill>
                <a:hlinkClick r:id="rId6">
                  <a:extLst>
                    <a:ext uri="{A12FA001-AC4F-418D-AE19-62706E023703}">
                      <ahyp:hlinkClr val="tx"/>
                    </a:ext>
                  </a:extLst>
                </a:hlinkClick>
              </a:rPr>
              <a:t>LinkedIn Profile</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rPr lang="en" sz="1200">
                <a:solidFill>
                  <a:schemeClr val="dk1"/>
                </a:solidFill>
              </a:rPr>
              <a:t>MISM-BIDA </a:t>
            </a:r>
            <a:br>
              <a:rPr lang="en" sz="1200">
                <a:solidFill>
                  <a:schemeClr val="dk1"/>
                </a:solidFill>
              </a:rPr>
            </a:br>
            <a:r>
              <a:rPr lang="en" sz="1200">
                <a:solidFill>
                  <a:schemeClr val="dk1"/>
                </a:solidFill>
              </a:rPr>
              <a:t>(23)</a:t>
            </a:r>
            <a:endParaRPr sz="1200">
              <a:solidFill>
                <a:schemeClr val="dk1"/>
              </a:solidFill>
            </a:endParaRPr>
          </a:p>
        </p:txBody>
      </p:sp>
      <p:pic>
        <p:nvPicPr>
          <p:cNvPr id="72" name="Google Shape;72;p14"/>
          <p:cNvPicPr preferRelativeResize="0"/>
          <p:nvPr/>
        </p:nvPicPr>
        <p:blipFill>
          <a:blip r:embed="rId7">
            <a:alphaModFix/>
          </a:blip>
          <a:stretch>
            <a:fillRect/>
          </a:stretch>
        </p:blipFill>
        <p:spPr>
          <a:xfrm>
            <a:off x="541300" y="1288200"/>
            <a:ext cx="1298087" cy="1180200"/>
          </a:xfrm>
          <a:prstGeom prst="rect">
            <a:avLst/>
          </a:prstGeom>
          <a:noFill/>
          <a:ln>
            <a:noFill/>
          </a:ln>
        </p:spPr>
      </p:pic>
      <p:pic>
        <p:nvPicPr>
          <p:cNvPr id="73" name="Google Shape;73;p14"/>
          <p:cNvPicPr preferRelativeResize="0"/>
          <p:nvPr/>
        </p:nvPicPr>
        <p:blipFill>
          <a:blip r:embed="rId8">
            <a:alphaModFix/>
          </a:blip>
          <a:stretch>
            <a:fillRect/>
          </a:stretch>
        </p:blipFill>
        <p:spPr>
          <a:xfrm>
            <a:off x="7393238" y="1211162"/>
            <a:ext cx="1022474" cy="1357350"/>
          </a:xfrm>
          <a:prstGeom prst="rect">
            <a:avLst/>
          </a:prstGeom>
          <a:noFill/>
          <a:ln>
            <a:noFill/>
          </a:ln>
        </p:spPr>
      </p:pic>
      <p:pic>
        <p:nvPicPr>
          <p:cNvPr id="74" name="Google Shape;74;p14"/>
          <p:cNvPicPr preferRelativeResize="0"/>
          <p:nvPr/>
        </p:nvPicPr>
        <p:blipFill rotWithShape="1">
          <a:blip r:embed="rId9">
            <a:alphaModFix/>
          </a:blip>
          <a:srcRect b="41634" l="37739" r="35756" t="36989"/>
          <a:stretch/>
        </p:blipFill>
        <p:spPr>
          <a:xfrm>
            <a:off x="2877563" y="1288200"/>
            <a:ext cx="1180201" cy="1269079"/>
          </a:xfrm>
          <a:prstGeom prst="rect">
            <a:avLst/>
          </a:prstGeom>
          <a:noFill/>
          <a:ln>
            <a:noFill/>
          </a:ln>
        </p:spPr>
      </p:pic>
      <p:pic>
        <p:nvPicPr>
          <p:cNvPr id="75" name="Google Shape;75;p14"/>
          <p:cNvPicPr preferRelativeResize="0"/>
          <p:nvPr/>
        </p:nvPicPr>
        <p:blipFill>
          <a:blip r:embed="rId10">
            <a:alphaModFix/>
          </a:blip>
          <a:stretch>
            <a:fillRect/>
          </a:stretch>
        </p:blipFill>
        <p:spPr>
          <a:xfrm>
            <a:off x="5110280" y="1244062"/>
            <a:ext cx="1230470" cy="1357350"/>
          </a:xfrm>
          <a:prstGeom prst="rect">
            <a:avLst/>
          </a:prstGeom>
          <a:noFill/>
          <a:ln>
            <a:noFill/>
          </a:ln>
        </p:spPr>
      </p:pic>
      <p:sp>
        <p:nvSpPr>
          <p:cNvPr id="76" name="Google Shape;76;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What is a Census Tract?</a:t>
            </a:r>
            <a:endParaRPr/>
          </a:p>
          <a:p>
            <a:pPr indent="0" lvl="0" marL="0" rtl="0" algn="l">
              <a:spcBef>
                <a:spcPts val="0"/>
              </a:spcBef>
              <a:spcAft>
                <a:spcPts val="0"/>
              </a:spcAft>
              <a:buClr>
                <a:schemeClr val="dk1"/>
              </a:buClr>
              <a:buSzPct val="36666"/>
              <a:buFont typeface="Arial"/>
              <a:buNone/>
            </a:pPr>
            <a:r>
              <a:t/>
            </a:r>
            <a:endParaRPr/>
          </a:p>
        </p:txBody>
      </p:sp>
      <p:sp>
        <p:nvSpPr>
          <p:cNvPr id="249" name="Google Shape;249;p32"/>
          <p:cNvSpPr txBox="1"/>
          <p:nvPr/>
        </p:nvSpPr>
        <p:spPr>
          <a:xfrm>
            <a:off x="0" y="4835700"/>
            <a:ext cx="631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verage"/>
                <a:ea typeface="Average"/>
                <a:cs typeface="Average"/>
                <a:sym typeface="Average"/>
              </a:rPr>
              <a:t>Source</a:t>
            </a:r>
            <a:r>
              <a:rPr lang="en" sz="800">
                <a:solidFill>
                  <a:schemeClr val="dk1"/>
                </a:solidFill>
                <a:latin typeface="Average"/>
                <a:ea typeface="Average"/>
                <a:cs typeface="Average"/>
                <a:sym typeface="Average"/>
              </a:rPr>
              <a:t> -&gt; </a:t>
            </a:r>
            <a:r>
              <a:rPr lang="en" sz="800">
                <a:solidFill>
                  <a:schemeClr val="dk1"/>
                </a:solidFill>
                <a:latin typeface="Average"/>
                <a:ea typeface="Average"/>
                <a:cs typeface="Average"/>
                <a:sym typeface="Average"/>
              </a:rPr>
              <a:t> </a:t>
            </a:r>
            <a:r>
              <a:rPr lang="en" sz="800">
                <a:solidFill>
                  <a:schemeClr val="dk1"/>
                </a:solidFill>
                <a:latin typeface="Average"/>
                <a:ea typeface="Average"/>
                <a:cs typeface="Average"/>
                <a:sym typeface="Average"/>
              </a:rPr>
              <a:t>https -&gt; //www2.census.gov/geo/maps/DC2020/PL20/st42_pa/censustract_maps/c42003_allegheny/DC20CT_C42003.pdf</a:t>
            </a:r>
            <a:endParaRPr sz="800">
              <a:solidFill>
                <a:schemeClr val="dk1"/>
              </a:solidFill>
              <a:latin typeface="Average"/>
              <a:ea typeface="Average"/>
              <a:cs typeface="Average"/>
              <a:sym typeface="Average"/>
            </a:endParaRPr>
          </a:p>
        </p:txBody>
      </p:sp>
      <p:pic>
        <p:nvPicPr>
          <p:cNvPr id="250" name="Google Shape;250;p32"/>
          <p:cNvPicPr preferRelativeResize="0"/>
          <p:nvPr/>
        </p:nvPicPr>
        <p:blipFill>
          <a:blip r:embed="rId3">
            <a:alphaModFix/>
          </a:blip>
          <a:stretch>
            <a:fillRect/>
          </a:stretch>
        </p:blipFill>
        <p:spPr>
          <a:xfrm>
            <a:off x="1773678" y="1017725"/>
            <a:ext cx="5596645" cy="3817975"/>
          </a:xfrm>
          <a:prstGeom prst="rect">
            <a:avLst/>
          </a:prstGeom>
          <a:noFill/>
          <a:ln>
            <a:noFill/>
          </a:ln>
        </p:spPr>
      </p:pic>
      <p:sp>
        <p:nvSpPr>
          <p:cNvPr id="251" name="Google Shape;251;p3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Census Features</a:t>
            </a:r>
            <a:endParaRPr/>
          </a:p>
        </p:txBody>
      </p:sp>
      <p:sp>
        <p:nvSpPr>
          <p:cNvPr id="257" name="Google Shape;257;p33"/>
          <p:cNvSpPr txBox="1"/>
          <p:nvPr/>
        </p:nvSpPr>
        <p:spPr>
          <a:xfrm>
            <a:off x="779075" y="1415600"/>
            <a:ext cx="3359100" cy="615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B25109_001E</a:t>
            </a:r>
            <a:endParaRPr>
              <a:solidFill>
                <a:schemeClr val="dk1"/>
              </a:solidFill>
              <a:latin typeface="Average"/>
              <a:ea typeface="Average"/>
              <a:cs typeface="Average"/>
              <a:sym typeface="Average"/>
            </a:endParaRPr>
          </a:p>
          <a:p>
            <a:pPr indent="0" lvl="0" marL="0" rtl="0" algn="ctr">
              <a:spcBef>
                <a:spcPts val="0"/>
              </a:spcBef>
              <a:spcAft>
                <a:spcPts val="0"/>
              </a:spcAft>
              <a:buNone/>
            </a:pPr>
            <a:r>
              <a:rPr lang="en">
                <a:solidFill>
                  <a:schemeClr val="dk1"/>
                </a:solidFill>
                <a:latin typeface="Average"/>
                <a:ea typeface="Average"/>
                <a:cs typeface="Average"/>
                <a:sym typeface="Average"/>
              </a:rPr>
              <a:t>housing_OwnerOccupiedMedianValue</a:t>
            </a:r>
            <a:endParaRPr>
              <a:solidFill>
                <a:schemeClr val="dk1"/>
              </a:solidFill>
              <a:latin typeface="Average"/>
              <a:ea typeface="Average"/>
              <a:cs typeface="Average"/>
              <a:sym typeface="Average"/>
            </a:endParaRPr>
          </a:p>
        </p:txBody>
      </p:sp>
      <p:sp>
        <p:nvSpPr>
          <p:cNvPr id="258" name="Google Shape;258;p33"/>
          <p:cNvSpPr txBox="1"/>
          <p:nvPr/>
        </p:nvSpPr>
        <p:spPr>
          <a:xfrm>
            <a:off x="779075" y="2429063"/>
            <a:ext cx="3359100" cy="615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B15012_009E</a:t>
            </a:r>
            <a:endParaRPr>
              <a:solidFill>
                <a:schemeClr val="dk1"/>
              </a:solidFill>
              <a:latin typeface="Average"/>
              <a:ea typeface="Average"/>
              <a:cs typeface="Average"/>
              <a:sym typeface="Average"/>
            </a:endParaRPr>
          </a:p>
          <a:p>
            <a:pPr indent="0" lvl="0" marL="0" rtl="0" algn="ctr">
              <a:spcBef>
                <a:spcPts val="0"/>
              </a:spcBef>
              <a:spcAft>
                <a:spcPts val="0"/>
              </a:spcAft>
              <a:buNone/>
            </a:pPr>
            <a:r>
              <a:rPr lang="en">
                <a:solidFill>
                  <a:schemeClr val="dk1"/>
                </a:solidFill>
                <a:latin typeface="Average"/>
                <a:ea typeface="Average"/>
                <a:cs typeface="Average"/>
                <a:sym typeface="Average"/>
              </a:rPr>
              <a:t>bachelors_STEM</a:t>
            </a:r>
            <a:endParaRPr>
              <a:solidFill>
                <a:schemeClr val="dk1"/>
              </a:solidFill>
              <a:latin typeface="Average"/>
              <a:ea typeface="Average"/>
              <a:cs typeface="Average"/>
              <a:sym typeface="Average"/>
            </a:endParaRPr>
          </a:p>
        </p:txBody>
      </p:sp>
      <p:sp>
        <p:nvSpPr>
          <p:cNvPr id="259" name="Google Shape;259;p33"/>
          <p:cNvSpPr txBox="1"/>
          <p:nvPr/>
        </p:nvSpPr>
        <p:spPr>
          <a:xfrm>
            <a:off x="835050" y="3480350"/>
            <a:ext cx="3359100" cy="615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B15003_025</a:t>
            </a:r>
            <a:endParaRPr>
              <a:solidFill>
                <a:schemeClr val="dk1"/>
              </a:solidFill>
              <a:latin typeface="Average"/>
              <a:ea typeface="Average"/>
              <a:cs typeface="Average"/>
              <a:sym typeface="Average"/>
            </a:endParaRPr>
          </a:p>
          <a:p>
            <a:pPr indent="0" lvl="0" marL="0" rtl="0" algn="ctr">
              <a:spcBef>
                <a:spcPts val="0"/>
              </a:spcBef>
              <a:spcAft>
                <a:spcPts val="0"/>
              </a:spcAft>
              <a:buNone/>
            </a:pPr>
            <a:r>
              <a:rPr lang="en">
                <a:solidFill>
                  <a:schemeClr val="dk1"/>
                </a:solidFill>
                <a:latin typeface="Average"/>
                <a:ea typeface="Average"/>
                <a:cs typeface="Average"/>
                <a:sym typeface="Average"/>
              </a:rPr>
              <a:t>Eeducation_DoctorateDegree</a:t>
            </a:r>
            <a:endParaRPr>
              <a:solidFill>
                <a:schemeClr val="dk1"/>
              </a:solidFill>
              <a:latin typeface="Average"/>
              <a:ea typeface="Average"/>
              <a:cs typeface="Average"/>
              <a:sym typeface="Average"/>
            </a:endParaRPr>
          </a:p>
        </p:txBody>
      </p:sp>
      <p:sp>
        <p:nvSpPr>
          <p:cNvPr id="260" name="Google Shape;260;p33"/>
          <p:cNvSpPr txBox="1"/>
          <p:nvPr/>
        </p:nvSpPr>
        <p:spPr>
          <a:xfrm>
            <a:off x="4595375" y="3480350"/>
            <a:ext cx="3359100" cy="615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a:solidFill>
                  <a:schemeClr val="dk1"/>
                </a:solidFill>
                <a:latin typeface="Average"/>
                <a:ea typeface="Average"/>
                <a:cs typeface="Average"/>
                <a:sym typeface="Average"/>
              </a:rPr>
              <a:t>……. And more</a:t>
            </a:r>
            <a:endParaRPr>
              <a:solidFill>
                <a:schemeClr val="dk1"/>
              </a:solidFill>
              <a:latin typeface="Average"/>
              <a:ea typeface="Average"/>
              <a:cs typeface="Average"/>
              <a:sym typeface="Average"/>
            </a:endParaRPr>
          </a:p>
          <a:p>
            <a:pPr indent="0" lvl="0" marL="0" marR="0" rtl="0" algn="ctr">
              <a:lnSpc>
                <a:spcPct val="100000"/>
              </a:lnSpc>
              <a:spcBef>
                <a:spcPts val="0"/>
              </a:spcBef>
              <a:spcAft>
                <a:spcPts val="0"/>
              </a:spcAft>
              <a:buNone/>
            </a:pPr>
            <a:r>
              <a:t/>
            </a:r>
            <a:endParaRPr>
              <a:solidFill>
                <a:schemeClr val="dk1"/>
              </a:solidFill>
              <a:latin typeface="Average"/>
              <a:ea typeface="Average"/>
              <a:cs typeface="Average"/>
              <a:sym typeface="Average"/>
            </a:endParaRPr>
          </a:p>
        </p:txBody>
      </p:sp>
      <p:sp>
        <p:nvSpPr>
          <p:cNvPr id="261" name="Google Shape;261;p33"/>
          <p:cNvSpPr txBox="1"/>
          <p:nvPr/>
        </p:nvSpPr>
        <p:spPr>
          <a:xfrm>
            <a:off x="4595375" y="2429075"/>
            <a:ext cx="3359100" cy="615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B19001_017E</a:t>
            </a:r>
            <a:endParaRPr>
              <a:solidFill>
                <a:schemeClr val="dk1"/>
              </a:solidFill>
              <a:latin typeface="Average"/>
              <a:ea typeface="Average"/>
              <a:cs typeface="Average"/>
              <a:sym typeface="Average"/>
            </a:endParaRPr>
          </a:p>
          <a:p>
            <a:pPr indent="0" lvl="0" marL="0" rtl="0" algn="ctr">
              <a:spcBef>
                <a:spcPts val="0"/>
              </a:spcBef>
              <a:spcAft>
                <a:spcPts val="0"/>
              </a:spcAft>
              <a:buNone/>
            </a:pPr>
            <a:r>
              <a:rPr lang="en">
                <a:solidFill>
                  <a:schemeClr val="dk1"/>
                </a:solidFill>
                <a:latin typeface="Average"/>
                <a:ea typeface="Average"/>
                <a:cs typeface="Average"/>
                <a:sym typeface="Average"/>
              </a:rPr>
              <a:t>income_200KOrMore</a:t>
            </a:r>
            <a:endParaRPr>
              <a:solidFill>
                <a:schemeClr val="dk1"/>
              </a:solidFill>
              <a:latin typeface="Average"/>
              <a:ea typeface="Average"/>
              <a:cs typeface="Average"/>
              <a:sym typeface="Average"/>
            </a:endParaRPr>
          </a:p>
        </p:txBody>
      </p:sp>
      <p:sp>
        <p:nvSpPr>
          <p:cNvPr id="262" name="Google Shape;262;p33"/>
          <p:cNvSpPr txBox="1"/>
          <p:nvPr/>
        </p:nvSpPr>
        <p:spPr>
          <a:xfrm>
            <a:off x="4595375" y="1377800"/>
            <a:ext cx="3359100" cy="615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B25111_001E</a:t>
            </a:r>
            <a:endParaRPr>
              <a:solidFill>
                <a:schemeClr val="dk1"/>
              </a:solidFill>
              <a:latin typeface="Average"/>
              <a:ea typeface="Average"/>
              <a:cs typeface="Average"/>
              <a:sym typeface="Average"/>
            </a:endParaRPr>
          </a:p>
          <a:p>
            <a:pPr indent="0" lvl="0" marL="0" rtl="0" algn="ctr">
              <a:spcBef>
                <a:spcPts val="0"/>
              </a:spcBef>
              <a:spcAft>
                <a:spcPts val="0"/>
              </a:spcAft>
              <a:buNone/>
            </a:pPr>
            <a:r>
              <a:rPr lang="en">
                <a:solidFill>
                  <a:schemeClr val="dk1"/>
                </a:solidFill>
                <a:latin typeface="Average"/>
                <a:ea typeface="Average"/>
                <a:cs typeface="Average"/>
                <a:sym typeface="Average"/>
              </a:rPr>
              <a:t>renting_MedianRentValue</a:t>
            </a:r>
            <a:endParaRPr>
              <a:solidFill>
                <a:schemeClr val="dk1"/>
              </a:solidFill>
              <a:latin typeface="Average"/>
              <a:ea typeface="Average"/>
              <a:cs typeface="Average"/>
              <a:sym typeface="Average"/>
            </a:endParaRPr>
          </a:p>
        </p:txBody>
      </p:sp>
      <p:sp>
        <p:nvSpPr>
          <p:cNvPr id="263" name="Google Shape;263;p3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a:t>
            </a:r>
            <a:r>
              <a:rPr lang="en"/>
              <a:t>Preparation</a:t>
            </a:r>
            <a:endParaRPr/>
          </a:p>
        </p:txBody>
      </p:sp>
      <p:sp>
        <p:nvSpPr>
          <p:cNvPr id="269" name="Google Shape;269;p3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Preparation and Feature Engineering </a:t>
            </a:r>
            <a:endParaRPr/>
          </a:p>
        </p:txBody>
      </p:sp>
      <p:pic>
        <p:nvPicPr>
          <p:cNvPr id="275" name="Google Shape;275;p35"/>
          <p:cNvPicPr preferRelativeResize="0"/>
          <p:nvPr/>
        </p:nvPicPr>
        <p:blipFill>
          <a:blip r:embed="rId3">
            <a:alphaModFix/>
          </a:blip>
          <a:stretch>
            <a:fillRect/>
          </a:stretch>
        </p:blipFill>
        <p:spPr>
          <a:xfrm>
            <a:off x="125700" y="1079398"/>
            <a:ext cx="4781816" cy="1912726"/>
          </a:xfrm>
          <a:prstGeom prst="rect">
            <a:avLst/>
          </a:prstGeom>
          <a:noFill/>
          <a:ln>
            <a:noFill/>
          </a:ln>
        </p:spPr>
      </p:pic>
      <p:sp>
        <p:nvSpPr>
          <p:cNvPr id="276" name="Google Shape;276;p35"/>
          <p:cNvSpPr txBox="1"/>
          <p:nvPr>
            <p:ph idx="1" type="body"/>
          </p:nvPr>
        </p:nvSpPr>
        <p:spPr>
          <a:xfrm>
            <a:off x="5427025" y="1079369"/>
            <a:ext cx="3495900" cy="19128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935"/>
              <a:buNone/>
            </a:pPr>
            <a:r>
              <a:rPr lang="en" sz="1629">
                <a:solidFill>
                  <a:schemeClr val="dk1"/>
                </a:solidFill>
              </a:rPr>
              <a:t>Remove Outliers: </a:t>
            </a:r>
            <a:r>
              <a:rPr lang="en" sz="1629">
                <a:solidFill>
                  <a:schemeClr val="dk1"/>
                </a:solidFill>
              </a:rPr>
              <a:t>Census</a:t>
            </a:r>
            <a:r>
              <a:rPr lang="en" sz="1629" u="sng">
                <a:solidFill>
                  <a:schemeClr val="dk1"/>
                </a:solidFill>
              </a:rPr>
              <a:t> </a:t>
            </a:r>
            <a:endParaRPr sz="1629" u="sng">
              <a:solidFill>
                <a:schemeClr val="dk1"/>
              </a:solidFill>
            </a:endParaRPr>
          </a:p>
          <a:p>
            <a:pPr indent="0" lvl="0" marL="0" rtl="0" algn="ctr">
              <a:lnSpc>
                <a:spcPct val="95000"/>
              </a:lnSpc>
              <a:spcBef>
                <a:spcPts val="1200"/>
              </a:spcBef>
              <a:spcAft>
                <a:spcPts val="1200"/>
              </a:spcAft>
              <a:buSzPts val="935"/>
              <a:buNone/>
            </a:pPr>
            <a:r>
              <a:rPr lang="en" sz="1629">
                <a:solidFill>
                  <a:schemeClr val="dk1"/>
                </a:solidFill>
              </a:rPr>
              <a:t>-666666666 means that the estimate could not be computed because there were an insufficient number of sample observations</a:t>
            </a:r>
            <a:endParaRPr sz="1629">
              <a:solidFill>
                <a:schemeClr val="dk1"/>
              </a:solidFill>
            </a:endParaRPr>
          </a:p>
        </p:txBody>
      </p:sp>
      <p:sp>
        <p:nvSpPr>
          <p:cNvPr id="277" name="Google Shape;277;p35"/>
          <p:cNvSpPr/>
          <p:nvPr/>
        </p:nvSpPr>
        <p:spPr>
          <a:xfrm>
            <a:off x="2861450" y="2537500"/>
            <a:ext cx="724800" cy="2070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txBox="1"/>
          <p:nvPr>
            <p:ph idx="12" type="sldNum"/>
          </p:nvPr>
        </p:nvSpPr>
        <p:spPr>
          <a:xfrm>
            <a:off x="8542150" y="465858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35"/>
          <p:cNvSpPr txBox="1"/>
          <p:nvPr>
            <p:ph idx="1" type="body"/>
          </p:nvPr>
        </p:nvSpPr>
        <p:spPr>
          <a:xfrm>
            <a:off x="766650" y="3462600"/>
            <a:ext cx="3495900" cy="1519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solidFill>
                  <a:schemeClr val="dk1"/>
                </a:solidFill>
              </a:rPr>
              <a:t>% STEM Bachelor's Degrees</a:t>
            </a:r>
            <a:r>
              <a:rPr lang="en">
                <a:solidFill>
                  <a:schemeClr val="dk1"/>
                </a:solidFill>
              </a:rPr>
              <a:t> =</a:t>
            </a:r>
            <a:endParaRPr>
              <a:solidFill>
                <a:schemeClr val="dk1"/>
              </a:solidFill>
            </a:endParaRPr>
          </a:p>
          <a:p>
            <a:pPr indent="0" lvl="0" marL="0" rtl="0" algn="ctr">
              <a:spcBef>
                <a:spcPts val="1200"/>
              </a:spcBef>
              <a:spcAft>
                <a:spcPts val="0"/>
              </a:spcAft>
              <a:buNone/>
            </a:pPr>
            <a:r>
              <a:rPr lang="en">
                <a:solidFill>
                  <a:schemeClr val="dk1"/>
                </a:solidFill>
              </a:rPr>
              <a:t># of People with STEM Degrees </a:t>
            </a:r>
            <a:endParaRPr>
              <a:solidFill>
                <a:schemeClr val="dk1"/>
              </a:solidFill>
            </a:endParaRPr>
          </a:p>
          <a:p>
            <a:pPr indent="0" lvl="0" marL="0" rtl="0" algn="ctr">
              <a:spcBef>
                <a:spcPts val="1200"/>
              </a:spcBef>
              <a:spcAft>
                <a:spcPts val="1200"/>
              </a:spcAft>
              <a:buNone/>
            </a:pPr>
            <a:r>
              <a:rPr lang="en">
                <a:solidFill>
                  <a:schemeClr val="dk1"/>
                </a:solidFill>
              </a:rPr>
              <a:t>Total Bachelors Degrees</a:t>
            </a:r>
            <a:endParaRPr>
              <a:solidFill>
                <a:schemeClr val="dk1"/>
              </a:solidFill>
            </a:endParaRPr>
          </a:p>
        </p:txBody>
      </p:sp>
      <p:sp>
        <p:nvSpPr>
          <p:cNvPr id="280" name="Google Shape;280;p35"/>
          <p:cNvSpPr/>
          <p:nvPr/>
        </p:nvSpPr>
        <p:spPr>
          <a:xfrm>
            <a:off x="2269150" y="4236900"/>
            <a:ext cx="267600" cy="362400"/>
          </a:xfrm>
          <a:prstGeom prst="mathDivide">
            <a:avLst>
              <a:gd fmla="val 23520" name="adj1"/>
              <a:gd fmla="val 5880" name="adj2"/>
              <a:gd fmla="val 1176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Preparation - Transform and Standardize</a:t>
            </a:r>
            <a:endParaRPr/>
          </a:p>
        </p:txBody>
      </p:sp>
      <p:pic>
        <p:nvPicPr>
          <p:cNvPr id="286" name="Google Shape;286;p36"/>
          <p:cNvPicPr preferRelativeResize="0"/>
          <p:nvPr/>
        </p:nvPicPr>
        <p:blipFill>
          <a:blip r:embed="rId3">
            <a:alphaModFix/>
          </a:blip>
          <a:stretch>
            <a:fillRect/>
          </a:stretch>
        </p:blipFill>
        <p:spPr>
          <a:xfrm>
            <a:off x="152400" y="1170125"/>
            <a:ext cx="8839201" cy="3399162"/>
          </a:xfrm>
          <a:prstGeom prst="rect">
            <a:avLst/>
          </a:prstGeom>
          <a:noFill/>
          <a:ln>
            <a:noFill/>
          </a:ln>
        </p:spPr>
      </p:pic>
      <p:sp>
        <p:nvSpPr>
          <p:cNvPr id="287" name="Google Shape;287;p3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Modeling - ML</a:t>
            </a:r>
            <a:endParaRPr/>
          </a:p>
        </p:txBody>
      </p:sp>
      <p:sp>
        <p:nvSpPr>
          <p:cNvPr id="293" name="Google Shape;293;p3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K-Means Experiment– Unsupervised EDA</a:t>
            </a:r>
            <a:endParaRPr/>
          </a:p>
        </p:txBody>
      </p:sp>
      <p:sp>
        <p:nvSpPr>
          <p:cNvPr id="299" name="Google Shape;299;p3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0" name="Google Shape;300;p38"/>
          <p:cNvPicPr preferRelativeResize="0"/>
          <p:nvPr/>
        </p:nvPicPr>
        <p:blipFill>
          <a:blip r:embed="rId3">
            <a:alphaModFix/>
          </a:blip>
          <a:stretch>
            <a:fillRect/>
          </a:stretch>
        </p:blipFill>
        <p:spPr>
          <a:xfrm>
            <a:off x="5228175" y="988175"/>
            <a:ext cx="3329349" cy="2951999"/>
          </a:xfrm>
          <a:prstGeom prst="rect">
            <a:avLst/>
          </a:prstGeom>
          <a:noFill/>
          <a:ln>
            <a:noFill/>
          </a:ln>
        </p:spPr>
      </p:pic>
      <p:sp>
        <p:nvSpPr>
          <p:cNvPr id="301" name="Google Shape;301;p38"/>
          <p:cNvSpPr txBox="1"/>
          <p:nvPr>
            <p:ph idx="1" type="body"/>
          </p:nvPr>
        </p:nvSpPr>
        <p:spPr>
          <a:xfrm>
            <a:off x="433900" y="3979500"/>
            <a:ext cx="8123700" cy="116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1916">
              <a:solidFill>
                <a:schemeClr val="dk1"/>
              </a:solidFill>
            </a:endParaRPr>
          </a:p>
          <a:p>
            <a:pPr indent="0" lvl="0" marL="0" rtl="0" algn="ctr">
              <a:spcBef>
                <a:spcPts val="1200"/>
              </a:spcBef>
              <a:spcAft>
                <a:spcPts val="1200"/>
              </a:spcAft>
              <a:buNone/>
            </a:pPr>
            <a:r>
              <a:rPr lang="en" sz="1916">
                <a:solidFill>
                  <a:schemeClr val="dk1"/>
                </a:solidFill>
              </a:rPr>
              <a:t>Added :	Latitude and Longitude Vars</a:t>
            </a:r>
            <a:endParaRPr sz="1916">
              <a:solidFill>
                <a:schemeClr val="dk1"/>
              </a:solidFill>
            </a:endParaRPr>
          </a:p>
        </p:txBody>
      </p:sp>
      <p:pic>
        <p:nvPicPr>
          <p:cNvPr id="302" name="Google Shape;302;p38"/>
          <p:cNvPicPr preferRelativeResize="0"/>
          <p:nvPr/>
        </p:nvPicPr>
        <p:blipFill>
          <a:blip r:embed="rId4">
            <a:alphaModFix/>
          </a:blip>
          <a:stretch>
            <a:fillRect/>
          </a:stretch>
        </p:blipFill>
        <p:spPr>
          <a:xfrm>
            <a:off x="501650" y="1184163"/>
            <a:ext cx="3771900" cy="2628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Modeling Approach –  Supervised</a:t>
            </a:r>
            <a:endParaRPr/>
          </a:p>
          <a:p>
            <a:pPr indent="0" lvl="0" marL="0" rtl="0" algn="l">
              <a:spcBef>
                <a:spcPts val="0"/>
              </a:spcBef>
              <a:spcAft>
                <a:spcPts val="0"/>
              </a:spcAft>
              <a:buClr>
                <a:schemeClr val="dk1"/>
              </a:buClr>
              <a:buSzPct val="36666"/>
              <a:buFont typeface="Arial"/>
              <a:buNone/>
            </a:pPr>
            <a:r>
              <a:t/>
            </a:r>
            <a:endParaRPr/>
          </a:p>
        </p:txBody>
      </p:sp>
      <p:pic>
        <p:nvPicPr>
          <p:cNvPr id="308" name="Google Shape;308;p39"/>
          <p:cNvPicPr preferRelativeResize="0"/>
          <p:nvPr/>
        </p:nvPicPr>
        <p:blipFill>
          <a:blip r:embed="rId3">
            <a:alphaModFix/>
          </a:blip>
          <a:stretch>
            <a:fillRect/>
          </a:stretch>
        </p:blipFill>
        <p:spPr>
          <a:xfrm>
            <a:off x="656850" y="1311286"/>
            <a:ext cx="2914650" cy="1571625"/>
          </a:xfrm>
          <a:prstGeom prst="rect">
            <a:avLst/>
          </a:prstGeom>
          <a:noFill/>
          <a:ln>
            <a:noFill/>
          </a:ln>
        </p:spPr>
      </p:pic>
      <p:sp>
        <p:nvSpPr>
          <p:cNvPr id="309" name="Google Shape;309;p39"/>
          <p:cNvSpPr txBox="1"/>
          <p:nvPr/>
        </p:nvSpPr>
        <p:spPr>
          <a:xfrm>
            <a:off x="434625" y="3176450"/>
            <a:ext cx="3359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Regression Models with </a:t>
            </a:r>
            <a:endParaRPr sz="2000">
              <a:solidFill>
                <a:schemeClr val="dk1"/>
              </a:solidFill>
              <a:latin typeface="Average"/>
              <a:ea typeface="Average"/>
              <a:cs typeface="Average"/>
              <a:sym typeface="Average"/>
            </a:endParaRPr>
          </a:p>
          <a:p>
            <a:pPr indent="0" lvl="0" marL="0" rtl="0" algn="ctr">
              <a:spcBef>
                <a:spcPts val="0"/>
              </a:spcBef>
              <a:spcAft>
                <a:spcPts val="0"/>
              </a:spcAft>
              <a:buNone/>
            </a:pPr>
            <a:r>
              <a:rPr lang="en" sz="2000">
                <a:solidFill>
                  <a:schemeClr val="dk1"/>
                </a:solidFill>
                <a:latin typeface="Average"/>
                <a:ea typeface="Average"/>
                <a:cs typeface="Average"/>
                <a:sym typeface="Average"/>
              </a:rPr>
              <a:t>GridSearchCV</a:t>
            </a:r>
            <a:endParaRPr sz="2000">
              <a:solidFill>
                <a:schemeClr val="dk1"/>
              </a:solidFill>
              <a:latin typeface="Average"/>
              <a:ea typeface="Average"/>
              <a:cs typeface="Average"/>
              <a:sym typeface="Average"/>
            </a:endParaRPr>
          </a:p>
        </p:txBody>
      </p:sp>
      <p:sp>
        <p:nvSpPr>
          <p:cNvPr id="310" name="Google Shape;310;p39"/>
          <p:cNvSpPr txBox="1"/>
          <p:nvPr/>
        </p:nvSpPr>
        <p:spPr>
          <a:xfrm>
            <a:off x="4811550" y="3176450"/>
            <a:ext cx="33591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000">
                <a:solidFill>
                  <a:schemeClr val="dk1"/>
                </a:solidFill>
                <a:latin typeface="Average"/>
                <a:ea typeface="Average"/>
                <a:cs typeface="Average"/>
                <a:sym typeface="Average"/>
              </a:rPr>
              <a:t>AutoML tool developed by Amazon</a:t>
            </a:r>
            <a:endParaRPr sz="2000">
              <a:solidFill>
                <a:schemeClr val="dk1"/>
              </a:solidFill>
              <a:latin typeface="Average"/>
              <a:ea typeface="Average"/>
              <a:cs typeface="Average"/>
              <a:sym typeface="Average"/>
            </a:endParaRPr>
          </a:p>
          <a:p>
            <a:pPr indent="0" lvl="0" marL="0" marR="0" rtl="0" algn="ctr">
              <a:lnSpc>
                <a:spcPct val="100000"/>
              </a:lnSpc>
              <a:spcBef>
                <a:spcPts val="0"/>
              </a:spcBef>
              <a:spcAft>
                <a:spcPts val="0"/>
              </a:spcAft>
              <a:buNone/>
            </a:pPr>
            <a:r>
              <a:t/>
            </a:r>
            <a:endParaRPr sz="2000">
              <a:solidFill>
                <a:schemeClr val="dk1"/>
              </a:solidFill>
              <a:latin typeface="Average"/>
              <a:ea typeface="Average"/>
              <a:cs typeface="Average"/>
              <a:sym typeface="Average"/>
            </a:endParaRPr>
          </a:p>
        </p:txBody>
      </p:sp>
      <p:pic>
        <p:nvPicPr>
          <p:cNvPr id="311" name="Google Shape;311;p39"/>
          <p:cNvPicPr preferRelativeResize="0"/>
          <p:nvPr/>
        </p:nvPicPr>
        <p:blipFill>
          <a:blip r:embed="rId4">
            <a:alphaModFix/>
          </a:blip>
          <a:stretch>
            <a:fillRect/>
          </a:stretch>
        </p:blipFill>
        <p:spPr>
          <a:xfrm>
            <a:off x="4194150" y="1486847"/>
            <a:ext cx="4593900" cy="1118075"/>
          </a:xfrm>
          <a:prstGeom prst="rect">
            <a:avLst/>
          </a:prstGeom>
          <a:noFill/>
          <a:ln>
            <a:noFill/>
          </a:ln>
        </p:spPr>
      </p:pic>
      <p:sp>
        <p:nvSpPr>
          <p:cNvPr id="312" name="Google Shape;312;p3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39"/>
          <p:cNvSpPr txBox="1"/>
          <p:nvPr>
            <p:ph idx="1" type="body"/>
          </p:nvPr>
        </p:nvSpPr>
        <p:spPr>
          <a:xfrm>
            <a:off x="434625" y="4365650"/>
            <a:ext cx="8123700" cy="502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916">
                <a:solidFill>
                  <a:schemeClr val="dk1"/>
                </a:solidFill>
              </a:rPr>
              <a:t>Target -&gt; </a:t>
            </a:r>
            <a:r>
              <a:rPr b="1" lang="en" sz="1916">
                <a:solidFill>
                  <a:schemeClr val="dk1"/>
                </a:solidFill>
              </a:rPr>
              <a:t>Property Prices</a:t>
            </a:r>
            <a:endParaRPr b="1" sz="1916">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Modeling Approach</a:t>
            </a:r>
            <a:endParaRPr/>
          </a:p>
          <a:p>
            <a:pPr indent="0" lvl="0" marL="0" rtl="0" algn="l">
              <a:spcBef>
                <a:spcPts val="0"/>
              </a:spcBef>
              <a:spcAft>
                <a:spcPts val="0"/>
              </a:spcAft>
              <a:buClr>
                <a:schemeClr val="dk1"/>
              </a:buClr>
              <a:buSzPct val="36666"/>
              <a:buFont typeface="Arial"/>
              <a:buNone/>
            </a:pPr>
            <a:r>
              <a:t/>
            </a:r>
            <a:endParaRPr/>
          </a:p>
        </p:txBody>
      </p:sp>
      <p:pic>
        <p:nvPicPr>
          <p:cNvPr id="319" name="Google Shape;319;p40"/>
          <p:cNvPicPr preferRelativeResize="0"/>
          <p:nvPr/>
        </p:nvPicPr>
        <p:blipFill>
          <a:blip r:embed="rId3">
            <a:alphaModFix/>
          </a:blip>
          <a:stretch>
            <a:fillRect/>
          </a:stretch>
        </p:blipFill>
        <p:spPr>
          <a:xfrm>
            <a:off x="656850" y="1311286"/>
            <a:ext cx="2914650" cy="1571625"/>
          </a:xfrm>
          <a:prstGeom prst="rect">
            <a:avLst/>
          </a:prstGeom>
          <a:noFill/>
          <a:ln>
            <a:noFill/>
          </a:ln>
        </p:spPr>
      </p:pic>
      <p:sp>
        <p:nvSpPr>
          <p:cNvPr id="320" name="Google Shape;320;p40"/>
          <p:cNvSpPr txBox="1"/>
          <p:nvPr/>
        </p:nvSpPr>
        <p:spPr>
          <a:xfrm>
            <a:off x="4883750" y="827875"/>
            <a:ext cx="33591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dk1"/>
                </a:solidFill>
                <a:latin typeface="Average"/>
                <a:ea typeface="Average"/>
                <a:cs typeface="Average"/>
                <a:sym typeface="Average"/>
              </a:rPr>
              <a:t>Models Evaluated</a:t>
            </a:r>
            <a:r>
              <a:rPr lang="en" sz="2000">
                <a:solidFill>
                  <a:schemeClr val="dk1"/>
                </a:solidFill>
                <a:latin typeface="Average"/>
                <a:ea typeface="Average"/>
                <a:cs typeface="Average"/>
                <a:sym typeface="Average"/>
              </a:rPr>
              <a:t>:</a:t>
            </a:r>
            <a:endParaRPr sz="2000">
              <a:solidFill>
                <a:schemeClr val="dk1"/>
              </a:solidFill>
              <a:latin typeface="Average"/>
              <a:ea typeface="Average"/>
              <a:cs typeface="Average"/>
              <a:sym typeface="Average"/>
            </a:endParaRPr>
          </a:p>
          <a:p>
            <a:pPr indent="0" lvl="0" marL="0" rtl="0" algn="l">
              <a:spcBef>
                <a:spcPts val="0"/>
              </a:spcBef>
              <a:spcAft>
                <a:spcPts val="0"/>
              </a:spcAft>
              <a:buNone/>
            </a:pPr>
            <a:r>
              <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Lasso</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Ridge</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Elastic Net</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Kernel Ridge</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Bayesian Ridge</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Decision Tree</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Random </a:t>
            </a:r>
            <a:r>
              <a:rPr lang="en" sz="2000">
                <a:solidFill>
                  <a:schemeClr val="dk1"/>
                </a:solidFill>
                <a:latin typeface="Average"/>
                <a:ea typeface="Average"/>
                <a:cs typeface="Average"/>
                <a:sym typeface="Average"/>
              </a:rPr>
              <a:t>Forest</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accent5"/>
                </a:solidFill>
                <a:latin typeface="Average"/>
                <a:ea typeface="Average"/>
                <a:cs typeface="Average"/>
                <a:sym typeface="Average"/>
              </a:rPr>
              <a:t>Gradient Boosting</a:t>
            </a:r>
            <a:endParaRPr sz="2000">
              <a:solidFill>
                <a:schemeClr val="accent5"/>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Multilayer</a:t>
            </a:r>
            <a:r>
              <a:rPr lang="en" sz="2000">
                <a:solidFill>
                  <a:schemeClr val="dk1"/>
                </a:solidFill>
                <a:latin typeface="Average"/>
                <a:ea typeface="Average"/>
                <a:cs typeface="Average"/>
                <a:sym typeface="Average"/>
              </a:rPr>
              <a:t> </a:t>
            </a:r>
            <a:r>
              <a:rPr lang="en" sz="2000">
                <a:solidFill>
                  <a:schemeClr val="dk1"/>
                </a:solidFill>
                <a:latin typeface="Average"/>
                <a:ea typeface="Average"/>
                <a:cs typeface="Average"/>
                <a:sym typeface="Average"/>
              </a:rPr>
              <a:t>Perceptron</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Stochastic Gradient Descent</a:t>
            </a:r>
            <a:endParaRPr sz="2000">
              <a:solidFill>
                <a:schemeClr val="dk1"/>
              </a:solidFill>
              <a:latin typeface="Average"/>
              <a:ea typeface="Average"/>
              <a:cs typeface="Average"/>
              <a:sym typeface="Average"/>
            </a:endParaRPr>
          </a:p>
        </p:txBody>
      </p:sp>
      <p:sp>
        <p:nvSpPr>
          <p:cNvPr id="321" name="Google Shape;321;p4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Scikit Learn </a:t>
            </a:r>
            <a:r>
              <a:rPr lang="en"/>
              <a:t>Champion Model</a:t>
            </a:r>
            <a:endParaRPr/>
          </a:p>
          <a:p>
            <a:pPr indent="0" lvl="0" marL="0" rtl="0" algn="l">
              <a:spcBef>
                <a:spcPts val="0"/>
              </a:spcBef>
              <a:spcAft>
                <a:spcPts val="0"/>
              </a:spcAft>
              <a:buClr>
                <a:schemeClr val="dk1"/>
              </a:buClr>
              <a:buSzPct val="36666"/>
              <a:buFont typeface="Arial"/>
              <a:buNone/>
            </a:pPr>
            <a:r>
              <a:t/>
            </a:r>
            <a:endParaRPr/>
          </a:p>
        </p:txBody>
      </p:sp>
      <p:sp>
        <p:nvSpPr>
          <p:cNvPr id="327" name="Google Shape;327;p41"/>
          <p:cNvSpPr txBox="1"/>
          <p:nvPr/>
        </p:nvSpPr>
        <p:spPr>
          <a:xfrm>
            <a:off x="183750" y="1457000"/>
            <a:ext cx="46617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Gradient Boosting</a:t>
            </a:r>
            <a:r>
              <a:rPr lang="en" sz="2000">
                <a:solidFill>
                  <a:schemeClr val="dk1"/>
                </a:solidFill>
                <a:latin typeface="Average"/>
                <a:ea typeface="Average"/>
                <a:cs typeface="Average"/>
                <a:sym typeface="Average"/>
              </a:rPr>
              <a:t> Champion Model</a:t>
            </a:r>
            <a:endParaRPr sz="2000">
              <a:solidFill>
                <a:schemeClr val="dk1"/>
              </a:solidFill>
              <a:latin typeface="Average"/>
              <a:ea typeface="Average"/>
              <a:cs typeface="Average"/>
              <a:sym typeface="Average"/>
            </a:endParaRPr>
          </a:p>
          <a:p>
            <a:pPr indent="0" lvl="0" marL="0" rtl="0" algn="l">
              <a:spcBef>
                <a:spcPts val="0"/>
              </a:spcBef>
              <a:spcAft>
                <a:spcPts val="0"/>
              </a:spcAft>
              <a:buNone/>
            </a:pPr>
            <a:r>
              <a:t/>
            </a:r>
            <a:endParaRPr sz="2000">
              <a:solidFill>
                <a:schemeClr val="dk1"/>
              </a:solidFill>
              <a:latin typeface="Average"/>
              <a:ea typeface="Average"/>
              <a:cs typeface="Average"/>
              <a:sym typeface="Average"/>
            </a:endParaRPr>
          </a:p>
          <a:p>
            <a:pPr indent="-355600" lvl="0" marL="457200" rtl="0" algn="l">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MAE and RMSE </a:t>
            </a:r>
            <a:endParaRPr sz="2000">
              <a:solidFill>
                <a:schemeClr val="dk1"/>
              </a:solidFill>
              <a:latin typeface="Average"/>
              <a:ea typeface="Average"/>
              <a:cs typeface="Average"/>
              <a:sym typeface="Average"/>
            </a:endParaRPr>
          </a:p>
          <a:p>
            <a:pPr indent="0" lvl="0" marL="0" rtl="0" algn="ctr">
              <a:spcBef>
                <a:spcPts val="0"/>
              </a:spcBef>
              <a:spcAft>
                <a:spcPts val="0"/>
              </a:spcAft>
              <a:buNone/>
            </a:pPr>
            <a:r>
              <a:t/>
            </a:r>
            <a:endParaRPr sz="2000">
              <a:solidFill>
                <a:schemeClr val="dk1"/>
              </a:solidFill>
              <a:latin typeface="Average"/>
              <a:ea typeface="Average"/>
              <a:cs typeface="Average"/>
              <a:sym typeface="Average"/>
            </a:endParaRPr>
          </a:p>
          <a:p>
            <a:pPr indent="-355600" lvl="0" marL="457200" rtl="0" algn="l">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High leverage testing points </a:t>
            </a:r>
            <a:br>
              <a:rPr lang="en" sz="2000">
                <a:solidFill>
                  <a:schemeClr val="dk1"/>
                </a:solidFill>
                <a:latin typeface="Average"/>
                <a:ea typeface="Average"/>
                <a:cs typeface="Average"/>
                <a:sym typeface="Average"/>
              </a:rPr>
            </a:br>
            <a:endParaRPr sz="2000">
              <a:solidFill>
                <a:schemeClr val="dk1"/>
              </a:solidFill>
              <a:latin typeface="Average"/>
              <a:ea typeface="Average"/>
              <a:cs typeface="Average"/>
              <a:sym typeface="Average"/>
            </a:endParaRPr>
          </a:p>
          <a:p>
            <a:pPr indent="0" lvl="0" marL="0" rtl="0" algn="ctr">
              <a:spcBef>
                <a:spcPts val="0"/>
              </a:spcBef>
              <a:spcAft>
                <a:spcPts val="0"/>
              </a:spcAft>
              <a:buNone/>
            </a:pPr>
            <a:r>
              <a:t/>
            </a:r>
            <a:endParaRPr sz="2000">
              <a:solidFill>
                <a:schemeClr val="dk1"/>
              </a:solidFill>
              <a:latin typeface="Average"/>
              <a:ea typeface="Average"/>
              <a:cs typeface="Average"/>
              <a:sym typeface="Average"/>
            </a:endParaRPr>
          </a:p>
        </p:txBody>
      </p:sp>
      <p:sp>
        <p:nvSpPr>
          <p:cNvPr id="328" name="Google Shape;328;p4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9" name="Google Shape;329;p41"/>
          <p:cNvPicPr preferRelativeResize="0"/>
          <p:nvPr/>
        </p:nvPicPr>
        <p:blipFill>
          <a:blip r:embed="rId3">
            <a:alphaModFix/>
          </a:blip>
          <a:stretch>
            <a:fillRect/>
          </a:stretch>
        </p:blipFill>
        <p:spPr>
          <a:xfrm>
            <a:off x="4845450" y="1037300"/>
            <a:ext cx="3977900" cy="3624125"/>
          </a:xfrm>
          <a:prstGeom prst="rect">
            <a:avLst/>
          </a:prstGeom>
          <a:noFill/>
          <a:ln>
            <a:noFill/>
          </a:ln>
        </p:spPr>
      </p:pic>
      <p:sp>
        <p:nvSpPr>
          <p:cNvPr id="330" name="Google Shape;330;p41"/>
          <p:cNvSpPr/>
          <p:nvPr/>
        </p:nvSpPr>
        <p:spPr>
          <a:xfrm>
            <a:off x="6910925" y="2370675"/>
            <a:ext cx="1629900" cy="13545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82" name="Google Shape;8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1"/>
              </a:buClr>
              <a:buSzPts val="2300"/>
              <a:buChar char="●"/>
            </a:pPr>
            <a:r>
              <a:rPr lang="en" sz="2300">
                <a:solidFill>
                  <a:schemeClr val="dk1"/>
                </a:solidFill>
              </a:rPr>
              <a:t>Given current real estate market difficulties, use</a:t>
            </a:r>
            <a:r>
              <a:rPr b="1" lang="en" sz="2300">
                <a:solidFill>
                  <a:schemeClr val="dk1"/>
                </a:solidFill>
              </a:rPr>
              <a:t> </a:t>
            </a:r>
            <a:r>
              <a:rPr b="1" lang="en" sz="2300">
                <a:solidFill>
                  <a:schemeClr val="dk1"/>
                </a:solidFill>
              </a:rPr>
              <a:t>non-conventional data </a:t>
            </a:r>
            <a:r>
              <a:rPr lang="en" sz="2300">
                <a:solidFill>
                  <a:schemeClr val="dk1"/>
                </a:solidFill>
              </a:rPr>
              <a:t>to predict home prices</a:t>
            </a:r>
            <a:br>
              <a:rPr lang="en" sz="2300">
                <a:solidFill>
                  <a:schemeClr val="dk1"/>
                </a:solidFill>
              </a:rPr>
            </a:b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Input -&gt; Output</a:t>
            </a:r>
            <a:br>
              <a:rPr lang="en" sz="2300">
                <a:solidFill>
                  <a:schemeClr val="dk1"/>
                </a:solidFill>
              </a:rPr>
            </a:b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Criteria for Success</a:t>
            </a:r>
            <a:endParaRPr sz="2300">
              <a:solidFill>
                <a:schemeClr val="dk1"/>
              </a:solidFill>
            </a:endParaRPr>
          </a:p>
        </p:txBody>
      </p:sp>
      <p:sp>
        <p:nvSpPr>
          <p:cNvPr id="83" name="Google Shape;83;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2"/>
          <p:cNvPicPr preferRelativeResize="0"/>
          <p:nvPr/>
        </p:nvPicPr>
        <p:blipFill>
          <a:blip r:embed="rId3">
            <a:alphaModFix/>
          </a:blip>
          <a:stretch>
            <a:fillRect/>
          </a:stretch>
        </p:blipFill>
        <p:spPr>
          <a:xfrm>
            <a:off x="520987" y="1080028"/>
            <a:ext cx="4729139" cy="3668001"/>
          </a:xfrm>
          <a:prstGeom prst="rect">
            <a:avLst/>
          </a:prstGeom>
          <a:noFill/>
          <a:ln>
            <a:noFill/>
          </a:ln>
        </p:spPr>
      </p:pic>
      <p:sp>
        <p:nvSpPr>
          <p:cNvPr id="336" name="Google Shape;33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Scikit Learn Champion Model</a:t>
            </a:r>
            <a:endParaRPr/>
          </a:p>
          <a:p>
            <a:pPr indent="0" lvl="0" marL="0" rtl="0" algn="l">
              <a:spcBef>
                <a:spcPts val="0"/>
              </a:spcBef>
              <a:spcAft>
                <a:spcPts val="0"/>
              </a:spcAft>
              <a:buClr>
                <a:schemeClr val="dk1"/>
              </a:buClr>
              <a:buSzPct val="36666"/>
              <a:buFont typeface="Arial"/>
              <a:buNone/>
            </a:pPr>
            <a:r>
              <a:t/>
            </a:r>
            <a:endParaRPr/>
          </a:p>
        </p:txBody>
      </p:sp>
      <p:sp>
        <p:nvSpPr>
          <p:cNvPr id="337" name="Google Shape;337;p42"/>
          <p:cNvSpPr txBox="1"/>
          <p:nvPr/>
        </p:nvSpPr>
        <p:spPr>
          <a:xfrm>
            <a:off x="5911850" y="1906725"/>
            <a:ext cx="3432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Average"/>
                <a:ea typeface="Average"/>
                <a:cs typeface="Average"/>
                <a:sym typeface="Average"/>
              </a:rPr>
              <a:t>BATHS is most important feature</a:t>
            </a:r>
            <a:endParaRPr sz="1700">
              <a:solidFill>
                <a:schemeClr val="dk1"/>
              </a:solidFill>
              <a:latin typeface="Average"/>
              <a:ea typeface="Average"/>
              <a:cs typeface="Average"/>
              <a:sym typeface="Average"/>
            </a:endParaRPr>
          </a:p>
          <a:p>
            <a:pPr indent="0" lvl="0" marL="0" rtl="0" algn="l">
              <a:spcBef>
                <a:spcPts val="0"/>
              </a:spcBef>
              <a:spcAft>
                <a:spcPts val="0"/>
              </a:spcAft>
              <a:buNone/>
            </a:pPr>
            <a:r>
              <a:rPr lang="en" sz="1700">
                <a:solidFill>
                  <a:schemeClr val="dk1"/>
                </a:solidFill>
                <a:latin typeface="Average"/>
                <a:ea typeface="Average"/>
                <a:cs typeface="Average"/>
                <a:sym typeface="Average"/>
              </a:rPr>
              <a:t> </a:t>
            </a:r>
            <a:endParaRPr sz="1700">
              <a:solidFill>
                <a:schemeClr val="dk1"/>
              </a:solidFill>
              <a:latin typeface="Average"/>
              <a:ea typeface="Average"/>
              <a:cs typeface="Average"/>
              <a:sym typeface="Average"/>
            </a:endParaRPr>
          </a:p>
          <a:p>
            <a:pPr indent="0" lvl="0" marL="0" rtl="0" algn="l">
              <a:spcBef>
                <a:spcPts val="0"/>
              </a:spcBef>
              <a:spcAft>
                <a:spcPts val="0"/>
              </a:spcAft>
              <a:buNone/>
            </a:pPr>
            <a:r>
              <a:t/>
            </a:r>
            <a:endParaRPr sz="1700">
              <a:solidFill>
                <a:schemeClr val="dk1"/>
              </a:solidFill>
              <a:latin typeface="Average"/>
              <a:ea typeface="Average"/>
              <a:cs typeface="Average"/>
              <a:sym typeface="Average"/>
            </a:endParaRPr>
          </a:p>
          <a:p>
            <a:pPr indent="0" lvl="0" marL="0" rtl="0" algn="l">
              <a:spcBef>
                <a:spcPts val="0"/>
              </a:spcBef>
              <a:spcAft>
                <a:spcPts val="0"/>
              </a:spcAft>
              <a:buNone/>
            </a:pPr>
            <a:r>
              <a:rPr lang="en" sz="1700">
                <a:solidFill>
                  <a:schemeClr val="dk1"/>
                </a:solidFill>
                <a:latin typeface="Average"/>
                <a:ea typeface="Average"/>
                <a:cs typeface="Average"/>
                <a:sym typeface="Average"/>
              </a:rPr>
              <a:t>High BEDS -&gt; lowers home price</a:t>
            </a:r>
            <a:endParaRPr sz="1700">
              <a:solidFill>
                <a:schemeClr val="dk1"/>
              </a:solidFill>
              <a:latin typeface="Average"/>
              <a:ea typeface="Average"/>
              <a:cs typeface="Average"/>
              <a:sym typeface="Average"/>
            </a:endParaRPr>
          </a:p>
        </p:txBody>
      </p:sp>
      <p:sp>
        <p:nvSpPr>
          <p:cNvPr id="338" name="Google Shape;338;p42"/>
          <p:cNvSpPr/>
          <p:nvPr/>
        </p:nvSpPr>
        <p:spPr>
          <a:xfrm>
            <a:off x="5588800" y="1982913"/>
            <a:ext cx="240900" cy="264900"/>
          </a:xfrm>
          <a:prstGeom prst="ellipse">
            <a:avLst/>
          </a:prstGeom>
          <a:solidFill>
            <a:srgbClr val="FF000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A</a:t>
            </a:r>
            <a:endParaRPr sz="1000">
              <a:solidFill>
                <a:srgbClr val="FFFFFF"/>
              </a:solidFill>
            </a:endParaRPr>
          </a:p>
        </p:txBody>
      </p:sp>
      <p:sp>
        <p:nvSpPr>
          <p:cNvPr id="339" name="Google Shape;339;p42"/>
          <p:cNvSpPr/>
          <p:nvPr/>
        </p:nvSpPr>
        <p:spPr>
          <a:xfrm>
            <a:off x="4258400" y="1242825"/>
            <a:ext cx="240900" cy="264900"/>
          </a:xfrm>
          <a:prstGeom prst="ellipse">
            <a:avLst/>
          </a:prstGeom>
          <a:solidFill>
            <a:srgbClr val="FF000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A</a:t>
            </a:r>
            <a:endParaRPr sz="1000">
              <a:solidFill>
                <a:srgbClr val="FFFFFF"/>
              </a:solidFill>
            </a:endParaRPr>
          </a:p>
        </p:txBody>
      </p:sp>
      <p:sp>
        <p:nvSpPr>
          <p:cNvPr id="340" name="Google Shape;340;p42"/>
          <p:cNvSpPr/>
          <p:nvPr/>
        </p:nvSpPr>
        <p:spPr>
          <a:xfrm>
            <a:off x="5588800" y="2781563"/>
            <a:ext cx="240900" cy="264900"/>
          </a:xfrm>
          <a:prstGeom prst="ellipse">
            <a:avLst/>
          </a:prstGeom>
          <a:solidFill>
            <a:srgbClr val="4A86E8"/>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B</a:t>
            </a:r>
            <a:endParaRPr sz="1000">
              <a:solidFill>
                <a:srgbClr val="FFFFFF"/>
              </a:solidFill>
            </a:endParaRPr>
          </a:p>
        </p:txBody>
      </p:sp>
      <p:sp>
        <p:nvSpPr>
          <p:cNvPr id="341" name="Google Shape;341;p42"/>
          <p:cNvSpPr/>
          <p:nvPr/>
        </p:nvSpPr>
        <p:spPr>
          <a:xfrm>
            <a:off x="3704037" y="4021575"/>
            <a:ext cx="240900" cy="264900"/>
          </a:xfrm>
          <a:prstGeom prst="ellipse">
            <a:avLst/>
          </a:prstGeom>
          <a:solidFill>
            <a:srgbClr val="4A86E8"/>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B</a:t>
            </a:r>
            <a:endParaRPr sz="1000">
              <a:solidFill>
                <a:srgbClr val="FFFFFF"/>
              </a:solidFill>
            </a:endParaRPr>
          </a:p>
        </p:txBody>
      </p:sp>
      <p:sp>
        <p:nvSpPr>
          <p:cNvPr id="342" name="Google Shape;342;p4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Modeling Approach</a:t>
            </a:r>
            <a:endParaRPr/>
          </a:p>
          <a:p>
            <a:pPr indent="0" lvl="0" marL="0" rtl="0" algn="l">
              <a:spcBef>
                <a:spcPts val="0"/>
              </a:spcBef>
              <a:spcAft>
                <a:spcPts val="0"/>
              </a:spcAft>
              <a:buClr>
                <a:schemeClr val="dk1"/>
              </a:buClr>
              <a:buSzPct val="36666"/>
              <a:buFont typeface="Arial"/>
              <a:buNone/>
            </a:pPr>
            <a:r>
              <a:t/>
            </a:r>
            <a:endParaRPr/>
          </a:p>
        </p:txBody>
      </p:sp>
      <p:sp>
        <p:nvSpPr>
          <p:cNvPr id="348" name="Google Shape;348;p43"/>
          <p:cNvSpPr txBox="1"/>
          <p:nvPr/>
        </p:nvSpPr>
        <p:spPr>
          <a:xfrm>
            <a:off x="4883750" y="827875"/>
            <a:ext cx="33591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dk1"/>
                </a:solidFill>
                <a:latin typeface="Average"/>
                <a:ea typeface="Average"/>
                <a:cs typeface="Average"/>
                <a:sym typeface="Average"/>
              </a:rPr>
              <a:t>Models Evaluated</a:t>
            </a:r>
            <a:r>
              <a:rPr lang="en" sz="2000">
                <a:solidFill>
                  <a:schemeClr val="dk1"/>
                </a:solidFill>
                <a:latin typeface="Average"/>
                <a:ea typeface="Average"/>
                <a:cs typeface="Average"/>
                <a:sym typeface="Average"/>
              </a:rPr>
              <a:t>:</a:t>
            </a:r>
            <a:endParaRPr sz="2000">
              <a:solidFill>
                <a:schemeClr val="dk1"/>
              </a:solidFill>
              <a:latin typeface="Average"/>
              <a:ea typeface="Average"/>
              <a:cs typeface="Average"/>
              <a:sym typeface="Average"/>
            </a:endParaRPr>
          </a:p>
          <a:p>
            <a:pPr indent="0" lvl="0" marL="0" rtl="0" algn="l">
              <a:spcBef>
                <a:spcPts val="0"/>
              </a:spcBef>
              <a:spcAft>
                <a:spcPts val="0"/>
              </a:spcAft>
              <a:buNone/>
            </a:pPr>
            <a:r>
              <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XGBoost</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CatBoost</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Extra Trees</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Light GBM</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K Neighbors </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Random Forest</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Neural Net Fast AI</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dk1"/>
                </a:solidFill>
                <a:latin typeface="Average"/>
                <a:ea typeface="Average"/>
                <a:cs typeface="Average"/>
                <a:sym typeface="Average"/>
              </a:rPr>
              <a:t>Light GBM Xtreme</a:t>
            </a:r>
            <a:endParaRPr sz="2000">
              <a:solidFill>
                <a:schemeClr val="dk1"/>
              </a:solidFill>
              <a:latin typeface="Average"/>
              <a:ea typeface="Average"/>
              <a:cs typeface="Average"/>
              <a:sym typeface="Average"/>
            </a:endParaRPr>
          </a:p>
          <a:p>
            <a:pPr indent="0" lvl="0" marL="0" rtl="0" algn="l">
              <a:spcBef>
                <a:spcPts val="0"/>
              </a:spcBef>
              <a:spcAft>
                <a:spcPts val="0"/>
              </a:spcAft>
              <a:buNone/>
            </a:pPr>
            <a:r>
              <a:rPr lang="en" sz="2000">
                <a:solidFill>
                  <a:schemeClr val="accent5"/>
                </a:solidFill>
                <a:latin typeface="Average"/>
                <a:ea typeface="Average"/>
                <a:cs typeface="Average"/>
                <a:sym typeface="Average"/>
              </a:rPr>
              <a:t>Weighted Ensemble</a:t>
            </a:r>
            <a:endParaRPr sz="2000">
              <a:solidFill>
                <a:schemeClr val="accent5"/>
              </a:solidFill>
              <a:latin typeface="Average"/>
              <a:ea typeface="Average"/>
              <a:cs typeface="Average"/>
              <a:sym typeface="Average"/>
            </a:endParaRPr>
          </a:p>
        </p:txBody>
      </p:sp>
      <p:pic>
        <p:nvPicPr>
          <p:cNvPr id="349" name="Google Shape;349;p43"/>
          <p:cNvPicPr preferRelativeResize="0"/>
          <p:nvPr/>
        </p:nvPicPr>
        <p:blipFill>
          <a:blip r:embed="rId3">
            <a:alphaModFix/>
          </a:blip>
          <a:stretch>
            <a:fillRect/>
          </a:stretch>
        </p:blipFill>
        <p:spPr>
          <a:xfrm>
            <a:off x="311700" y="1445875"/>
            <a:ext cx="3826050" cy="931200"/>
          </a:xfrm>
          <a:prstGeom prst="rect">
            <a:avLst/>
          </a:prstGeom>
          <a:noFill/>
          <a:ln>
            <a:noFill/>
          </a:ln>
        </p:spPr>
      </p:pic>
      <p:sp>
        <p:nvSpPr>
          <p:cNvPr id="350" name="Google Shape;350;p4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4"/>
          <p:cNvPicPr preferRelativeResize="0"/>
          <p:nvPr/>
        </p:nvPicPr>
        <p:blipFill>
          <a:blip r:embed="rId3">
            <a:alphaModFix/>
          </a:blip>
          <a:stretch>
            <a:fillRect/>
          </a:stretch>
        </p:blipFill>
        <p:spPr>
          <a:xfrm>
            <a:off x="4997850" y="1170125"/>
            <a:ext cx="3993750" cy="3406669"/>
          </a:xfrm>
          <a:prstGeom prst="rect">
            <a:avLst/>
          </a:prstGeom>
          <a:noFill/>
          <a:ln>
            <a:noFill/>
          </a:ln>
        </p:spPr>
      </p:pic>
      <p:sp>
        <p:nvSpPr>
          <p:cNvPr id="356" name="Google Shape;35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AutoGluon Champion </a:t>
            </a:r>
            <a:r>
              <a:rPr lang="en"/>
              <a:t>Model (</a:t>
            </a:r>
            <a:r>
              <a:rPr lang="en"/>
              <a:t>Weighted Ensemble)</a:t>
            </a:r>
            <a:endParaRPr/>
          </a:p>
          <a:p>
            <a:pPr indent="0" lvl="0" marL="0" rtl="0" algn="l">
              <a:spcBef>
                <a:spcPts val="0"/>
              </a:spcBef>
              <a:spcAft>
                <a:spcPts val="0"/>
              </a:spcAft>
              <a:buClr>
                <a:schemeClr val="dk1"/>
              </a:buClr>
              <a:buSzPct val="36666"/>
              <a:buFont typeface="Arial"/>
              <a:buNone/>
            </a:pPr>
            <a:r>
              <a:t/>
            </a:r>
            <a:endParaRPr/>
          </a:p>
        </p:txBody>
      </p:sp>
      <p:sp>
        <p:nvSpPr>
          <p:cNvPr id="357" name="Google Shape;357;p44"/>
          <p:cNvSpPr txBox="1"/>
          <p:nvPr/>
        </p:nvSpPr>
        <p:spPr>
          <a:xfrm>
            <a:off x="183750" y="1457000"/>
            <a:ext cx="466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1"/>
              </a:solidFill>
              <a:latin typeface="Average"/>
              <a:ea typeface="Average"/>
              <a:cs typeface="Average"/>
              <a:sym typeface="Average"/>
            </a:endParaRPr>
          </a:p>
          <a:p>
            <a:pPr indent="-355600" lvl="0" marL="457200" rtl="0" algn="l">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Large residuals for properties priced over $500,000</a:t>
            </a:r>
            <a:endParaRPr sz="2000">
              <a:solidFill>
                <a:schemeClr val="dk1"/>
              </a:solidFill>
              <a:latin typeface="Average"/>
              <a:ea typeface="Average"/>
              <a:cs typeface="Average"/>
              <a:sym typeface="Average"/>
            </a:endParaRPr>
          </a:p>
        </p:txBody>
      </p:sp>
      <p:sp>
        <p:nvSpPr>
          <p:cNvPr id="358" name="Google Shape;358;p44"/>
          <p:cNvSpPr/>
          <p:nvPr/>
        </p:nvSpPr>
        <p:spPr>
          <a:xfrm>
            <a:off x="6849225" y="2257400"/>
            <a:ext cx="1901100" cy="14844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Limiting Results to Homes to $100K - $500K </a:t>
            </a:r>
            <a:endParaRPr/>
          </a:p>
          <a:p>
            <a:pPr indent="0" lvl="0" marL="0" rtl="0" algn="l">
              <a:spcBef>
                <a:spcPts val="0"/>
              </a:spcBef>
              <a:spcAft>
                <a:spcPts val="0"/>
              </a:spcAft>
              <a:buClr>
                <a:schemeClr val="dk1"/>
              </a:buClr>
              <a:buSzPct val="36666"/>
              <a:buFont typeface="Arial"/>
              <a:buNone/>
            </a:pPr>
            <a:r>
              <a:t/>
            </a:r>
            <a:endParaRPr/>
          </a:p>
        </p:txBody>
      </p:sp>
      <p:pic>
        <p:nvPicPr>
          <p:cNvPr id="365" name="Google Shape;365;p45"/>
          <p:cNvPicPr preferRelativeResize="0"/>
          <p:nvPr/>
        </p:nvPicPr>
        <p:blipFill>
          <a:blip r:embed="rId3">
            <a:alphaModFix/>
          </a:blip>
          <a:stretch>
            <a:fillRect/>
          </a:stretch>
        </p:blipFill>
        <p:spPr>
          <a:xfrm>
            <a:off x="4931800" y="1558175"/>
            <a:ext cx="3900501" cy="3408951"/>
          </a:xfrm>
          <a:prstGeom prst="rect">
            <a:avLst/>
          </a:prstGeom>
          <a:noFill/>
          <a:ln>
            <a:noFill/>
          </a:ln>
        </p:spPr>
      </p:pic>
      <p:sp>
        <p:nvSpPr>
          <p:cNvPr id="366" name="Google Shape;366;p4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7" name="Google Shape;367;p45"/>
          <p:cNvPicPr preferRelativeResize="0"/>
          <p:nvPr/>
        </p:nvPicPr>
        <p:blipFill>
          <a:blip r:embed="rId4">
            <a:alphaModFix/>
          </a:blip>
          <a:stretch>
            <a:fillRect/>
          </a:stretch>
        </p:blipFill>
        <p:spPr>
          <a:xfrm>
            <a:off x="396375" y="1534200"/>
            <a:ext cx="3721561" cy="3456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Results Comparison</a:t>
            </a:r>
            <a:endParaRPr/>
          </a:p>
        </p:txBody>
      </p:sp>
      <p:sp>
        <p:nvSpPr>
          <p:cNvPr id="373" name="Google Shape;373;p4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Effectiveness</a:t>
            </a:r>
            <a:endParaRPr/>
          </a:p>
        </p:txBody>
      </p:sp>
      <p:sp>
        <p:nvSpPr>
          <p:cNvPr id="379" name="Google Shape;379;p47"/>
          <p:cNvSpPr txBox="1"/>
          <p:nvPr/>
        </p:nvSpPr>
        <p:spPr>
          <a:xfrm>
            <a:off x="936550" y="2703925"/>
            <a:ext cx="23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graphicFrame>
        <p:nvGraphicFramePr>
          <p:cNvPr id="380" name="Google Shape;380;p47"/>
          <p:cNvGraphicFramePr/>
          <p:nvPr/>
        </p:nvGraphicFramePr>
        <p:xfrm>
          <a:off x="1676400" y="1647600"/>
          <a:ext cx="3000000" cy="3000000"/>
        </p:xfrm>
        <a:graphic>
          <a:graphicData uri="http://schemas.openxmlformats.org/drawingml/2006/table">
            <a:tbl>
              <a:tblPr>
                <a:noFill/>
                <a:tableStyleId>{9D517FF4-7803-4D24-AE75-7C3EC392DC3A}</a:tableStyleId>
              </a:tblPr>
              <a:tblGrid>
                <a:gridCol w="1447800"/>
                <a:gridCol w="1447800"/>
                <a:gridCol w="1447800"/>
                <a:gridCol w="144780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Baseline Linear Reg</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SK Learn GB Regression</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AutoGluon Ensemble</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R Squared</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0.74</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0.83</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0.82</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MAE</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$93,381</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$83,981</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$82,611</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RMSE</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a:t>
                      </a:r>
                      <a:r>
                        <a:rPr lang="en">
                          <a:solidFill>
                            <a:schemeClr val="dk1"/>
                          </a:solidFill>
                        </a:rPr>
                        <a:t>137,752</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$121,867</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$124,718</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381" name="Google Shape;381;p47"/>
          <p:cNvPicPr preferRelativeResize="0"/>
          <p:nvPr/>
        </p:nvPicPr>
        <p:blipFill>
          <a:blip r:embed="rId4">
            <a:alphaModFix/>
          </a:blip>
          <a:stretch>
            <a:fillRect/>
          </a:stretch>
        </p:blipFill>
        <p:spPr>
          <a:xfrm rot="-5400000">
            <a:off x="7455292" y="2269483"/>
            <a:ext cx="291116" cy="266500"/>
          </a:xfrm>
          <a:prstGeom prst="rect">
            <a:avLst/>
          </a:prstGeom>
          <a:noFill/>
          <a:ln>
            <a:noFill/>
          </a:ln>
        </p:spPr>
      </p:pic>
      <p:sp>
        <p:nvSpPr>
          <p:cNvPr id="382" name="Google Shape;382;p4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3" name="Google Shape;383;p47"/>
          <p:cNvPicPr preferRelativeResize="0"/>
          <p:nvPr/>
        </p:nvPicPr>
        <p:blipFill>
          <a:blip r:embed="rId4">
            <a:alphaModFix/>
          </a:blip>
          <a:stretch>
            <a:fillRect/>
          </a:stretch>
        </p:blipFill>
        <p:spPr>
          <a:xfrm rot="5400000">
            <a:off x="7455292" y="2671244"/>
            <a:ext cx="291116" cy="266500"/>
          </a:xfrm>
          <a:prstGeom prst="rect">
            <a:avLst/>
          </a:prstGeom>
          <a:noFill/>
          <a:ln>
            <a:noFill/>
          </a:ln>
        </p:spPr>
      </p:pic>
      <p:pic>
        <p:nvPicPr>
          <p:cNvPr id="384" name="Google Shape;384;p47"/>
          <p:cNvPicPr preferRelativeResize="0"/>
          <p:nvPr/>
        </p:nvPicPr>
        <p:blipFill>
          <a:blip r:embed="rId4">
            <a:alphaModFix/>
          </a:blip>
          <a:stretch>
            <a:fillRect/>
          </a:stretch>
        </p:blipFill>
        <p:spPr>
          <a:xfrm rot="5400000">
            <a:off x="7455292" y="3072992"/>
            <a:ext cx="291116" cy="266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Next Steps</a:t>
            </a:r>
            <a:endParaRPr/>
          </a:p>
        </p:txBody>
      </p:sp>
      <p:sp>
        <p:nvSpPr>
          <p:cNvPr id="390" name="Google Shape;390;p4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Next Steps</a:t>
            </a:r>
            <a:endParaRPr/>
          </a:p>
        </p:txBody>
      </p:sp>
      <p:sp>
        <p:nvSpPr>
          <p:cNvPr id="396" name="Google Shape;396;p49"/>
          <p:cNvSpPr txBox="1"/>
          <p:nvPr/>
        </p:nvSpPr>
        <p:spPr>
          <a:xfrm>
            <a:off x="558625" y="1457000"/>
            <a:ext cx="8084100" cy="32016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Font typeface="Average"/>
              <a:buChar char="-"/>
            </a:pPr>
            <a:r>
              <a:rPr lang="en" sz="2600">
                <a:solidFill>
                  <a:schemeClr val="dk1"/>
                </a:solidFill>
                <a:latin typeface="Average"/>
                <a:ea typeface="Average"/>
                <a:cs typeface="Average"/>
                <a:sym typeface="Average"/>
              </a:rPr>
              <a:t>Modeling</a:t>
            </a:r>
            <a:endParaRPr sz="2600">
              <a:solidFill>
                <a:schemeClr val="dk1"/>
              </a:solidFill>
              <a:latin typeface="Average"/>
              <a:ea typeface="Average"/>
              <a:cs typeface="Average"/>
              <a:sym typeface="Average"/>
            </a:endParaRPr>
          </a:p>
          <a:p>
            <a:pPr indent="-368300" lvl="1" marL="914400" rtl="0" algn="l">
              <a:spcBef>
                <a:spcPts val="0"/>
              </a:spcBef>
              <a:spcAft>
                <a:spcPts val="0"/>
              </a:spcAft>
              <a:buClr>
                <a:schemeClr val="dk1"/>
              </a:buClr>
              <a:buSzPts val="2200"/>
              <a:buFont typeface="Average"/>
              <a:buChar char="-"/>
            </a:pPr>
            <a:r>
              <a:rPr lang="en" sz="2200">
                <a:solidFill>
                  <a:schemeClr val="dk1"/>
                </a:solidFill>
                <a:latin typeface="Average"/>
                <a:ea typeface="Average"/>
                <a:cs typeface="Average"/>
                <a:sym typeface="Average"/>
              </a:rPr>
              <a:t>Computer Vision</a:t>
            </a:r>
            <a:endParaRPr sz="2200">
              <a:solidFill>
                <a:schemeClr val="dk1"/>
              </a:solidFill>
              <a:latin typeface="Average"/>
              <a:ea typeface="Average"/>
              <a:cs typeface="Average"/>
              <a:sym typeface="Average"/>
            </a:endParaRPr>
          </a:p>
          <a:p>
            <a:pPr indent="-368300" lvl="1" marL="914400" rtl="0" algn="l">
              <a:spcBef>
                <a:spcPts val="0"/>
              </a:spcBef>
              <a:spcAft>
                <a:spcPts val="0"/>
              </a:spcAft>
              <a:buClr>
                <a:schemeClr val="dk1"/>
              </a:buClr>
              <a:buSzPts val="2200"/>
              <a:buFont typeface="Average"/>
              <a:buChar char="-"/>
            </a:pPr>
            <a:r>
              <a:rPr lang="en" sz="2200">
                <a:solidFill>
                  <a:schemeClr val="dk1"/>
                </a:solidFill>
                <a:latin typeface="Average"/>
                <a:ea typeface="Average"/>
                <a:cs typeface="Average"/>
                <a:sym typeface="Average"/>
              </a:rPr>
              <a:t>NLP on Property Descriptions</a:t>
            </a:r>
            <a:endParaRPr sz="2200">
              <a:solidFill>
                <a:schemeClr val="dk1"/>
              </a:solidFill>
              <a:latin typeface="Average"/>
              <a:ea typeface="Average"/>
              <a:cs typeface="Average"/>
              <a:sym typeface="Average"/>
            </a:endParaRPr>
          </a:p>
          <a:p>
            <a:pPr indent="0" lvl="0" marL="0" rtl="0" algn="l">
              <a:spcBef>
                <a:spcPts val="0"/>
              </a:spcBef>
              <a:spcAft>
                <a:spcPts val="0"/>
              </a:spcAft>
              <a:buNone/>
            </a:pPr>
            <a:r>
              <a:t/>
            </a:r>
            <a:endParaRPr sz="2600">
              <a:solidFill>
                <a:schemeClr val="dk1"/>
              </a:solidFill>
              <a:latin typeface="Average"/>
              <a:ea typeface="Average"/>
              <a:cs typeface="Average"/>
              <a:sym typeface="Average"/>
            </a:endParaRPr>
          </a:p>
          <a:p>
            <a:pPr indent="-393700" lvl="0" marL="457200" rtl="0" algn="l">
              <a:spcBef>
                <a:spcPts val="0"/>
              </a:spcBef>
              <a:spcAft>
                <a:spcPts val="0"/>
              </a:spcAft>
              <a:buClr>
                <a:schemeClr val="dk1"/>
              </a:buClr>
              <a:buSzPts val="2600"/>
              <a:buFont typeface="Average"/>
              <a:buChar char="-"/>
            </a:pPr>
            <a:r>
              <a:rPr lang="en" sz="2600">
                <a:solidFill>
                  <a:schemeClr val="dk1"/>
                </a:solidFill>
                <a:latin typeface="Average"/>
                <a:ea typeface="Average"/>
                <a:cs typeface="Average"/>
                <a:sym typeface="Average"/>
              </a:rPr>
              <a:t>Business</a:t>
            </a:r>
            <a:endParaRPr sz="2600">
              <a:solidFill>
                <a:schemeClr val="dk1"/>
              </a:solidFill>
              <a:latin typeface="Average"/>
              <a:ea typeface="Average"/>
              <a:cs typeface="Average"/>
              <a:sym typeface="Average"/>
            </a:endParaRPr>
          </a:p>
          <a:p>
            <a:pPr indent="-381000" lvl="1" marL="914400" rtl="0" algn="l">
              <a:spcBef>
                <a:spcPts val="0"/>
              </a:spcBef>
              <a:spcAft>
                <a:spcPts val="0"/>
              </a:spcAft>
              <a:buClr>
                <a:schemeClr val="dk1"/>
              </a:buClr>
              <a:buSzPts val="2400"/>
              <a:buFont typeface="Average"/>
              <a:buChar char="-"/>
            </a:pPr>
            <a:r>
              <a:rPr lang="en" sz="2400">
                <a:solidFill>
                  <a:schemeClr val="dk1"/>
                </a:solidFill>
                <a:latin typeface="Average"/>
                <a:ea typeface="Average"/>
                <a:cs typeface="Average"/>
                <a:sym typeface="Average"/>
              </a:rPr>
              <a:t>Expansion to other cities</a:t>
            </a:r>
            <a:endParaRPr sz="2400">
              <a:solidFill>
                <a:schemeClr val="dk1"/>
              </a:solidFill>
              <a:latin typeface="Average"/>
              <a:ea typeface="Average"/>
              <a:cs typeface="Average"/>
              <a:sym typeface="Average"/>
            </a:endParaRPr>
          </a:p>
          <a:p>
            <a:pPr indent="-381000" lvl="1" marL="914400" rtl="0" algn="l">
              <a:spcBef>
                <a:spcPts val="0"/>
              </a:spcBef>
              <a:spcAft>
                <a:spcPts val="0"/>
              </a:spcAft>
              <a:buClr>
                <a:schemeClr val="dk1"/>
              </a:buClr>
              <a:buSzPts val="2400"/>
              <a:buFont typeface="Average"/>
              <a:buChar char="-"/>
            </a:pPr>
            <a:r>
              <a:rPr lang="en" sz="2400">
                <a:solidFill>
                  <a:schemeClr val="dk1"/>
                </a:solidFill>
                <a:latin typeface="Average"/>
                <a:ea typeface="Average"/>
                <a:cs typeface="Average"/>
                <a:sym typeface="Average"/>
              </a:rPr>
              <a:t>Property investment opportunities</a:t>
            </a:r>
            <a:endParaRPr sz="2400">
              <a:solidFill>
                <a:schemeClr val="dk1"/>
              </a:solidFill>
              <a:latin typeface="Average"/>
              <a:ea typeface="Average"/>
              <a:cs typeface="Average"/>
              <a:sym typeface="Average"/>
            </a:endParaRPr>
          </a:p>
          <a:p>
            <a:pPr indent="0" lvl="0" marL="0" rtl="0" algn="ctr">
              <a:spcBef>
                <a:spcPts val="0"/>
              </a:spcBef>
              <a:spcAft>
                <a:spcPts val="0"/>
              </a:spcAft>
              <a:buNone/>
            </a:pPr>
            <a:r>
              <a:t/>
            </a:r>
            <a:endParaRPr sz="2600">
              <a:solidFill>
                <a:schemeClr val="dk1"/>
              </a:solidFill>
              <a:latin typeface="Average"/>
              <a:ea typeface="Average"/>
              <a:cs typeface="Average"/>
              <a:sym typeface="Average"/>
            </a:endParaRPr>
          </a:p>
        </p:txBody>
      </p:sp>
      <p:sp>
        <p:nvSpPr>
          <p:cNvPr id="397" name="Google Shape;397;p4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Lesson Learned</a:t>
            </a:r>
            <a:endParaRPr/>
          </a:p>
        </p:txBody>
      </p:sp>
      <p:sp>
        <p:nvSpPr>
          <p:cNvPr id="403" name="Google Shape;403;p50"/>
          <p:cNvSpPr txBox="1"/>
          <p:nvPr/>
        </p:nvSpPr>
        <p:spPr>
          <a:xfrm>
            <a:off x="558625" y="1457000"/>
            <a:ext cx="8084100" cy="2185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Font typeface="Average"/>
              <a:buChar char="-"/>
            </a:pPr>
            <a:r>
              <a:rPr lang="en" sz="2600">
                <a:solidFill>
                  <a:schemeClr val="dk1"/>
                </a:solidFill>
                <a:latin typeface="Average"/>
                <a:ea typeface="Average"/>
                <a:cs typeface="Average"/>
                <a:sym typeface="Average"/>
              </a:rPr>
              <a:t>Real World Variability</a:t>
            </a:r>
            <a:endParaRPr sz="2600">
              <a:solidFill>
                <a:schemeClr val="dk1"/>
              </a:solidFill>
              <a:latin typeface="Average"/>
              <a:ea typeface="Average"/>
              <a:cs typeface="Average"/>
              <a:sym typeface="Average"/>
            </a:endParaRPr>
          </a:p>
          <a:p>
            <a:pPr indent="0" lvl="0" marL="457200" rtl="0" algn="l">
              <a:spcBef>
                <a:spcPts val="0"/>
              </a:spcBef>
              <a:spcAft>
                <a:spcPts val="0"/>
              </a:spcAft>
              <a:buNone/>
            </a:pPr>
            <a:r>
              <a:t/>
            </a:r>
            <a:endParaRPr sz="2600">
              <a:solidFill>
                <a:schemeClr val="dk1"/>
              </a:solidFill>
              <a:latin typeface="Average"/>
              <a:ea typeface="Average"/>
              <a:cs typeface="Average"/>
              <a:sym typeface="Average"/>
            </a:endParaRPr>
          </a:p>
          <a:p>
            <a:pPr indent="0" lvl="0" marL="457200" rtl="0" algn="l">
              <a:spcBef>
                <a:spcPts val="0"/>
              </a:spcBef>
              <a:spcAft>
                <a:spcPts val="0"/>
              </a:spcAft>
              <a:buNone/>
            </a:pPr>
            <a:r>
              <a:t/>
            </a:r>
            <a:endParaRPr sz="2600">
              <a:solidFill>
                <a:schemeClr val="dk1"/>
              </a:solidFill>
              <a:latin typeface="Average"/>
              <a:ea typeface="Average"/>
              <a:cs typeface="Average"/>
              <a:sym typeface="Average"/>
            </a:endParaRPr>
          </a:p>
          <a:p>
            <a:pPr indent="-393700" lvl="0" marL="457200" rtl="0" algn="l">
              <a:spcBef>
                <a:spcPts val="0"/>
              </a:spcBef>
              <a:spcAft>
                <a:spcPts val="0"/>
              </a:spcAft>
              <a:buClr>
                <a:schemeClr val="dk1"/>
              </a:buClr>
              <a:buSzPts val="2600"/>
              <a:buFont typeface="Average"/>
              <a:buChar char="-"/>
            </a:pPr>
            <a:r>
              <a:rPr lang="en" sz="2600">
                <a:solidFill>
                  <a:schemeClr val="dk1"/>
                </a:solidFill>
                <a:latin typeface="Average"/>
                <a:ea typeface="Average"/>
                <a:cs typeface="Average"/>
                <a:sym typeface="Average"/>
              </a:rPr>
              <a:t>New Information is helpful</a:t>
            </a:r>
            <a:endParaRPr sz="2600">
              <a:solidFill>
                <a:schemeClr val="dk1"/>
              </a:solidFill>
              <a:latin typeface="Average"/>
              <a:ea typeface="Average"/>
              <a:cs typeface="Average"/>
              <a:sym typeface="Average"/>
            </a:endParaRPr>
          </a:p>
          <a:p>
            <a:pPr indent="0" lvl="0" marL="0" rtl="0" algn="l">
              <a:spcBef>
                <a:spcPts val="0"/>
              </a:spcBef>
              <a:spcAft>
                <a:spcPts val="0"/>
              </a:spcAft>
              <a:buNone/>
            </a:pPr>
            <a:r>
              <a:t/>
            </a:r>
            <a:endParaRPr sz="2600">
              <a:solidFill>
                <a:schemeClr val="dk1"/>
              </a:solidFill>
              <a:latin typeface="Average"/>
              <a:ea typeface="Average"/>
              <a:cs typeface="Average"/>
              <a:sym typeface="Average"/>
            </a:endParaRPr>
          </a:p>
        </p:txBody>
      </p:sp>
      <p:sp>
        <p:nvSpPr>
          <p:cNvPr id="404" name="Google Shape;404;p5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410" name="Google Shape;410;p51"/>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200"/>
              </a:spcBef>
              <a:spcAft>
                <a:spcPts val="0"/>
              </a:spcAft>
              <a:buNone/>
            </a:pPr>
            <a:r>
              <a:rPr lang="en" sz="1200">
                <a:solidFill>
                  <a:srgbClr val="FFD966"/>
                </a:solidFill>
              </a:rPr>
              <a:t>Redfin - </a:t>
            </a:r>
            <a:r>
              <a:rPr lang="en" sz="1200" u="sng">
                <a:solidFill>
                  <a:schemeClr val="hlink"/>
                </a:solidFill>
                <a:hlinkClick r:id="rId3"/>
              </a:rPr>
              <a:t>https://www.redfin.com/</a:t>
            </a:r>
            <a:r>
              <a:rPr lang="en" sz="1200">
                <a:solidFill>
                  <a:srgbClr val="FFD966"/>
                </a:solidFill>
              </a:rPr>
              <a:t> </a:t>
            </a:r>
            <a:endParaRPr sz="1200">
              <a:solidFill>
                <a:srgbClr val="FFD966"/>
              </a:solidFill>
            </a:endParaRPr>
          </a:p>
          <a:p>
            <a:pPr indent="0" lvl="0" marL="0" rtl="0" algn="l">
              <a:spcBef>
                <a:spcPts val="1200"/>
              </a:spcBef>
              <a:spcAft>
                <a:spcPts val="0"/>
              </a:spcAft>
              <a:buNone/>
            </a:pPr>
            <a:r>
              <a:rPr lang="en" sz="1200">
                <a:solidFill>
                  <a:srgbClr val="FFD966"/>
                </a:solidFill>
              </a:rPr>
              <a:t>Pittsburgh School Data - </a:t>
            </a:r>
            <a:r>
              <a:rPr lang="en" sz="1200" u="sng">
                <a:solidFill>
                  <a:schemeClr val="hlink"/>
                </a:solidFill>
                <a:hlinkClick r:id="rId4"/>
              </a:rPr>
              <a:t>https://nces.ed.gov/ccd/districtsearch/district_detail.asp?ID2=4219170</a:t>
            </a:r>
            <a:endParaRPr sz="1200">
              <a:solidFill>
                <a:srgbClr val="FFD966"/>
              </a:solidFill>
            </a:endParaRPr>
          </a:p>
          <a:p>
            <a:pPr indent="0" lvl="0" marL="0" rtl="0" algn="l">
              <a:spcBef>
                <a:spcPts val="1200"/>
              </a:spcBef>
              <a:spcAft>
                <a:spcPts val="0"/>
              </a:spcAft>
              <a:buNone/>
            </a:pPr>
            <a:r>
              <a:rPr lang="en" sz="1200">
                <a:solidFill>
                  <a:srgbClr val="FFD966"/>
                </a:solidFill>
              </a:rPr>
              <a:t>Pittsburgh Crime Data - </a:t>
            </a:r>
            <a:r>
              <a:rPr lang="en" sz="1200" u="sng">
                <a:solidFill>
                  <a:schemeClr val="hlink"/>
                </a:solidFill>
                <a:hlinkClick r:id="rId5"/>
              </a:rPr>
              <a:t>https://data.wprdc.org/dataset/uniform-crime-reporting-data</a:t>
            </a:r>
            <a:endParaRPr sz="1200">
              <a:solidFill>
                <a:srgbClr val="FFD966"/>
              </a:solidFill>
            </a:endParaRPr>
          </a:p>
          <a:p>
            <a:pPr indent="0" lvl="0" marL="0" rtl="0" algn="l">
              <a:spcBef>
                <a:spcPts val="1200"/>
              </a:spcBef>
              <a:spcAft>
                <a:spcPts val="0"/>
              </a:spcAft>
              <a:buNone/>
            </a:pPr>
            <a:r>
              <a:rPr lang="en" sz="1200">
                <a:solidFill>
                  <a:srgbClr val="FFD966"/>
                </a:solidFill>
              </a:rPr>
              <a:t>American Census Survey - </a:t>
            </a:r>
            <a:r>
              <a:rPr lang="en" sz="1200" u="sng">
                <a:solidFill>
                  <a:schemeClr val="hlink"/>
                </a:solidFill>
                <a:hlinkClick r:id="rId6"/>
              </a:rPr>
              <a:t>https://www.census.gov/programs-surveys/acs</a:t>
            </a:r>
            <a:r>
              <a:rPr lang="en" sz="1200">
                <a:solidFill>
                  <a:srgbClr val="FFD966"/>
                </a:solidFill>
              </a:rPr>
              <a:t> </a:t>
            </a:r>
            <a:endParaRPr sz="1200">
              <a:solidFill>
                <a:srgbClr val="FFD966"/>
              </a:solidFill>
            </a:endParaRPr>
          </a:p>
          <a:p>
            <a:pPr indent="0" lvl="0" marL="0" rtl="0" algn="l">
              <a:spcBef>
                <a:spcPts val="1200"/>
              </a:spcBef>
              <a:spcAft>
                <a:spcPts val="0"/>
              </a:spcAft>
              <a:buNone/>
            </a:pPr>
            <a:r>
              <a:rPr lang="en" sz="1200">
                <a:solidFill>
                  <a:srgbClr val="FFD966"/>
                </a:solidFill>
              </a:rPr>
              <a:t>Pittsburgh Census Data - </a:t>
            </a:r>
            <a:r>
              <a:rPr lang="en" sz="1200" u="sng">
                <a:solidFill>
                  <a:schemeClr val="hlink"/>
                </a:solidFill>
                <a:hlinkClick r:id="rId7"/>
              </a:rPr>
              <a:t>https://api.census.gov/data/</a:t>
            </a:r>
            <a:r>
              <a:rPr lang="en" sz="1200">
                <a:solidFill>
                  <a:srgbClr val="FFD966"/>
                </a:solidFill>
              </a:rPr>
              <a:t> </a:t>
            </a:r>
            <a:endParaRPr sz="1200">
              <a:solidFill>
                <a:srgbClr val="FFD966"/>
              </a:solidFill>
            </a:endParaRPr>
          </a:p>
          <a:p>
            <a:pPr indent="0" lvl="0" marL="0" rtl="0" algn="l">
              <a:spcBef>
                <a:spcPts val="1200"/>
              </a:spcBef>
              <a:spcAft>
                <a:spcPts val="0"/>
              </a:spcAft>
              <a:buNone/>
            </a:pPr>
            <a:r>
              <a:t/>
            </a:r>
            <a:endParaRPr sz="1200">
              <a:solidFill>
                <a:srgbClr val="FFD966"/>
              </a:solidFill>
            </a:endParaRPr>
          </a:p>
          <a:p>
            <a:pPr indent="0" lvl="0" marL="0" rtl="0" algn="l">
              <a:spcBef>
                <a:spcPts val="1200"/>
              </a:spcBef>
              <a:spcAft>
                <a:spcPts val="1200"/>
              </a:spcAft>
              <a:buNone/>
            </a:pPr>
            <a:r>
              <a:t/>
            </a:r>
            <a:endParaRPr sz="1200">
              <a:solidFill>
                <a:srgbClr val="FFD966"/>
              </a:solidFill>
            </a:endParaRPr>
          </a:p>
        </p:txBody>
      </p:sp>
      <p:sp>
        <p:nvSpPr>
          <p:cNvPr id="411" name="Google Shape;411;p5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External Data Sources</a:t>
            </a:r>
            <a:endParaRPr/>
          </a:p>
        </p:txBody>
      </p:sp>
      <p:pic>
        <p:nvPicPr>
          <p:cNvPr id="89" name="Google Shape;89;p16"/>
          <p:cNvPicPr preferRelativeResize="0"/>
          <p:nvPr/>
        </p:nvPicPr>
        <p:blipFill>
          <a:blip r:embed="rId3">
            <a:alphaModFix/>
          </a:blip>
          <a:stretch>
            <a:fillRect/>
          </a:stretch>
        </p:blipFill>
        <p:spPr>
          <a:xfrm>
            <a:off x="2921636" y="1017725"/>
            <a:ext cx="668401" cy="969249"/>
          </a:xfrm>
          <a:prstGeom prst="rect">
            <a:avLst/>
          </a:prstGeom>
          <a:noFill/>
          <a:ln>
            <a:noFill/>
          </a:ln>
        </p:spPr>
      </p:pic>
      <p:pic>
        <p:nvPicPr>
          <p:cNvPr id="90" name="Google Shape;90;p16"/>
          <p:cNvPicPr preferRelativeResize="0"/>
          <p:nvPr/>
        </p:nvPicPr>
        <p:blipFill>
          <a:blip r:embed="rId3">
            <a:alphaModFix/>
          </a:blip>
          <a:stretch>
            <a:fillRect/>
          </a:stretch>
        </p:blipFill>
        <p:spPr>
          <a:xfrm>
            <a:off x="2921636" y="1999808"/>
            <a:ext cx="668401" cy="969249"/>
          </a:xfrm>
          <a:prstGeom prst="rect">
            <a:avLst/>
          </a:prstGeom>
          <a:noFill/>
          <a:ln>
            <a:noFill/>
          </a:ln>
        </p:spPr>
      </p:pic>
      <p:pic>
        <p:nvPicPr>
          <p:cNvPr id="91" name="Google Shape;91;p16"/>
          <p:cNvPicPr preferRelativeResize="0"/>
          <p:nvPr/>
        </p:nvPicPr>
        <p:blipFill>
          <a:blip r:embed="rId3">
            <a:alphaModFix/>
          </a:blip>
          <a:stretch>
            <a:fillRect/>
          </a:stretch>
        </p:blipFill>
        <p:spPr>
          <a:xfrm>
            <a:off x="2921636" y="2981892"/>
            <a:ext cx="668401" cy="969249"/>
          </a:xfrm>
          <a:prstGeom prst="rect">
            <a:avLst/>
          </a:prstGeom>
          <a:noFill/>
          <a:ln>
            <a:noFill/>
          </a:ln>
        </p:spPr>
      </p:pic>
      <p:sp>
        <p:nvSpPr>
          <p:cNvPr id="92" name="Google Shape;92;p16"/>
          <p:cNvSpPr txBox="1"/>
          <p:nvPr/>
        </p:nvSpPr>
        <p:spPr>
          <a:xfrm>
            <a:off x="1869750" y="1058006"/>
            <a:ext cx="100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Home Data</a:t>
            </a:r>
            <a:endParaRPr sz="1800">
              <a:solidFill>
                <a:schemeClr val="dk1"/>
              </a:solidFill>
            </a:endParaRPr>
          </a:p>
        </p:txBody>
      </p:sp>
      <p:sp>
        <p:nvSpPr>
          <p:cNvPr id="93" name="Google Shape;93;p16"/>
          <p:cNvSpPr txBox="1"/>
          <p:nvPr/>
        </p:nvSpPr>
        <p:spPr>
          <a:xfrm>
            <a:off x="1819425" y="2147464"/>
            <a:ext cx="100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Crime Stats</a:t>
            </a:r>
            <a:endParaRPr sz="1800">
              <a:solidFill>
                <a:schemeClr val="dk1"/>
              </a:solidFill>
            </a:endParaRPr>
          </a:p>
        </p:txBody>
      </p:sp>
      <p:sp>
        <p:nvSpPr>
          <p:cNvPr id="94" name="Google Shape;94;p16"/>
          <p:cNvSpPr txBox="1"/>
          <p:nvPr/>
        </p:nvSpPr>
        <p:spPr>
          <a:xfrm>
            <a:off x="1819425" y="3187011"/>
            <a:ext cx="100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School Stats</a:t>
            </a:r>
            <a:endParaRPr sz="1800">
              <a:solidFill>
                <a:schemeClr val="dk1"/>
              </a:solidFill>
            </a:endParaRPr>
          </a:p>
        </p:txBody>
      </p:sp>
      <p:pic>
        <p:nvPicPr>
          <p:cNvPr id="95" name="Google Shape;95;p16"/>
          <p:cNvPicPr preferRelativeResize="0"/>
          <p:nvPr/>
        </p:nvPicPr>
        <p:blipFill>
          <a:blip r:embed="rId3">
            <a:alphaModFix/>
          </a:blip>
          <a:stretch>
            <a:fillRect/>
          </a:stretch>
        </p:blipFill>
        <p:spPr>
          <a:xfrm>
            <a:off x="6295160" y="2217491"/>
            <a:ext cx="1254218" cy="1270564"/>
          </a:xfrm>
          <a:prstGeom prst="rect">
            <a:avLst/>
          </a:prstGeom>
          <a:noFill/>
          <a:ln>
            <a:noFill/>
          </a:ln>
        </p:spPr>
      </p:pic>
      <p:sp>
        <p:nvSpPr>
          <p:cNvPr id="96" name="Google Shape;96;p16"/>
          <p:cNvSpPr txBox="1"/>
          <p:nvPr/>
        </p:nvSpPr>
        <p:spPr>
          <a:xfrm>
            <a:off x="6234064" y="3380058"/>
            <a:ext cx="137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Combined Dataset</a:t>
            </a:r>
            <a:endParaRPr sz="1800">
              <a:solidFill>
                <a:schemeClr val="dk1"/>
              </a:solidFill>
            </a:endParaRPr>
          </a:p>
        </p:txBody>
      </p:sp>
      <p:pic>
        <p:nvPicPr>
          <p:cNvPr id="97" name="Google Shape;97;p16"/>
          <p:cNvPicPr preferRelativeResize="0"/>
          <p:nvPr/>
        </p:nvPicPr>
        <p:blipFill>
          <a:blip r:embed="rId4">
            <a:alphaModFix/>
          </a:blip>
          <a:stretch>
            <a:fillRect/>
          </a:stretch>
        </p:blipFill>
        <p:spPr>
          <a:xfrm rot="5400000">
            <a:off x="3669742" y="1650318"/>
            <a:ext cx="2484623" cy="2452659"/>
          </a:xfrm>
          <a:prstGeom prst="rect">
            <a:avLst/>
          </a:prstGeom>
          <a:noFill/>
          <a:ln>
            <a:noFill/>
          </a:ln>
        </p:spPr>
      </p:pic>
      <p:pic>
        <p:nvPicPr>
          <p:cNvPr id="98" name="Google Shape;98;p16"/>
          <p:cNvPicPr preferRelativeResize="0"/>
          <p:nvPr/>
        </p:nvPicPr>
        <p:blipFill>
          <a:blip r:embed="rId3">
            <a:alphaModFix/>
          </a:blip>
          <a:stretch>
            <a:fillRect/>
          </a:stretch>
        </p:blipFill>
        <p:spPr>
          <a:xfrm>
            <a:off x="2921636" y="3963975"/>
            <a:ext cx="668401" cy="969249"/>
          </a:xfrm>
          <a:prstGeom prst="rect">
            <a:avLst/>
          </a:prstGeom>
          <a:noFill/>
          <a:ln>
            <a:noFill/>
          </a:ln>
        </p:spPr>
      </p:pic>
      <p:sp>
        <p:nvSpPr>
          <p:cNvPr id="99" name="Google Shape;99;p16"/>
          <p:cNvSpPr txBox="1"/>
          <p:nvPr/>
        </p:nvSpPr>
        <p:spPr>
          <a:xfrm>
            <a:off x="1819425" y="4226536"/>
            <a:ext cx="100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ACS Survey</a:t>
            </a:r>
            <a:endParaRPr sz="1800">
              <a:solidFill>
                <a:schemeClr val="dk1"/>
              </a:solidFill>
            </a:endParaRPr>
          </a:p>
        </p:txBody>
      </p:sp>
      <p:sp>
        <p:nvSpPr>
          <p:cNvPr id="100" name="Google Shape;100;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1" name="Google Shape;101;p16"/>
          <p:cNvPicPr preferRelativeResize="0"/>
          <p:nvPr/>
        </p:nvPicPr>
        <p:blipFill>
          <a:blip r:embed="rId5">
            <a:alphaModFix/>
          </a:blip>
          <a:stretch>
            <a:fillRect/>
          </a:stretch>
        </p:blipFill>
        <p:spPr>
          <a:xfrm>
            <a:off x="210875" y="2230575"/>
            <a:ext cx="1512861" cy="572700"/>
          </a:xfrm>
          <a:prstGeom prst="rect">
            <a:avLst/>
          </a:prstGeom>
          <a:noFill/>
          <a:ln>
            <a:noFill/>
          </a:ln>
        </p:spPr>
      </p:pic>
      <p:pic>
        <p:nvPicPr>
          <p:cNvPr id="102" name="Google Shape;102;p16"/>
          <p:cNvPicPr preferRelativeResize="0"/>
          <p:nvPr/>
        </p:nvPicPr>
        <p:blipFill>
          <a:blip r:embed="rId6">
            <a:alphaModFix/>
          </a:blip>
          <a:stretch>
            <a:fillRect/>
          </a:stretch>
        </p:blipFill>
        <p:spPr>
          <a:xfrm>
            <a:off x="279100" y="1246338"/>
            <a:ext cx="1376399" cy="362212"/>
          </a:xfrm>
          <a:prstGeom prst="rect">
            <a:avLst/>
          </a:prstGeom>
          <a:noFill/>
          <a:ln>
            <a:noFill/>
          </a:ln>
        </p:spPr>
      </p:pic>
      <p:pic>
        <p:nvPicPr>
          <p:cNvPr id="103" name="Google Shape;103;p16"/>
          <p:cNvPicPr preferRelativeResize="0"/>
          <p:nvPr/>
        </p:nvPicPr>
        <p:blipFill>
          <a:blip r:embed="rId7">
            <a:alphaModFix/>
          </a:blip>
          <a:stretch>
            <a:fillRect/>
          </a:stretch>
        </p:blipFill>
        <p:spPr>
          <a:xfrm>
            <a:off x="122703" y="3425300"/>
            <a:ext cx="1689175" cy="229475"/>
          </a:xfrm>
          <a:prstGeom prst="rect">
            <a:avLst/>
          </a:prstGeom>
          <a:noFill/>
          <a:ln>
            <a:noFill/>
          </a:ln>
        </p:spPr>
      </p:pic>
      <p:pic>
        <p:nvPicPr>
          <p:cNvPr id="104" name="Google Shape;104;p16"/>
          <p:cNvPicPr preferRelativeResize="0"/>
          <p:nvPr/>
        </p:nvPicPr>
        <p:blipFill>
          <a:blip r:embed="rId8">
            <a:alphaModFix/>
          </a:blip>
          <a:stretch>
            <a:fillRect/>
          </a:stretch>
        </p:blipFill>
        <p:spPr>
          <a:xfrm>
            <a:off x="376781" y="4048600"/>
            <a:ext cx="1181020" cy="884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Redfin Description</a:t>
            </a:r>
            <a:endParaRPr/>
          </a:p>
        </p:txBody>
      </p:sp>
      <p:sp>
        <p:nvSpPr>
          <p:cNvPr id="417" name="Google Shape;417;p5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8" name="Google Shape;418;p52"/>
          <p:cNvPicPr preferRelativeResize="0"/>
          <p:nvPr/>
        </p:nvPicPr>
        <p:blipFill>
          <a:blip r:embed="rId3">
            <a:alphaModFix/>
          </a:blip>
          <a:stretch>
            <a:fillRect/>
          </a:stretch>
        </p:blipFill>
        <p:spPr>
          <a:xfrm>
            <a:off x="435063" y="1410425"/>
            <a:ext cx="8273876" cy="2877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Elbow Plot for K-Means</a:t>
            </a:r>
            <a:endParaRPr/>
          </a:p>
        </p:txBody>
      </p:sp>
      <p:sp>
        <p:nvSpPr>
          <p:cNvPr id="424" name="Google Shape;424;p5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5" name="Google Shape;425;p53"/>
          <p:cNvPicPr preferRelativeResize="0"/>
          <p:nvPr/>
        </p:nvPicPr>
        <p:blipFill>
          <a:blip r:embed="rId3">
            <a:alphaModFix/>
          </a:blip>
          <a:stretch>
            <a:fillRect/>
          </a:stretch>
        </p:blipFill>
        <p:spPr>
          <a:xfrm>
            <a:off x="2571250" y="1017725"/>
            <a:ext cx="4001494"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Scikit Learn Champion Model</a:t>
            </a:r>
            <a:endParaRPr/>
          </a:p>
          <a:p>
            <a:pPr indent="0" lvl="0" marL="0" rtl="0" algn="l">
              <a:spcBef>
                <a:spcPts val="0"/>
              </a:spcBef>
              <a:spcAft>
                <a:spcPts val="0"/>
              </a:spcAft>
              <a:buClr>
                <a:schemeClr val="dk1"/>
              </a:buClr>
              <a:buSzPct val="36666"/>
              <a:buFont typeface="Arial"/>
              <a:buNone/>
            </a:pPr>
            <a:r>
              <a:t/>
            </a:r>
            <a:endParaRPr/>
          </a:p>
        </p:txBody>
      </p:sp>
      <p:sp>
        <p:nvSpPr>
          <p:cNvPr id="431" name="Google Shape;431;p54"/>
          <p:cNvSpPr txBox="1"/>
          <p:nvPr/>
        </p:nvSpPr>
        <p:spPr>
          <a:xfrm>
            <a:off x="183750" y="1457000"/>
            <a:ext cx="466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Gradient Boosting Champion Model</a:t>
            </a:r>
            <a:endParaRPr sz="2000">
              <a:solidFill>
                <a:schemeClr val="dk1"/>
              </a:solidFill>
              <a:latin typeface="Average"/>
              <a:ea typeface="Average"/>
              <a:cs typeface="Average"/>
              <a:sym typeface="Average"/>
            </a:endParaRPr>
          </a:p>
        </p:txBody>
      </p:sp>
      <p:pic>
        <p:nvPicPr>
          <p:cNvPr id="432" name="Google Shape;432;p54"/>
          <p:cNvPicPr preferRelativeResize="0"/>
          <p:nvPr/>
        </p:nvPicPr>
        <p:blipFill>
          <a:blip r:embed="rId3">
            <a:alphaModFix/>
          </a:blip>
          <a:stretch>
            <a:fillRect/>
          </a:stretch>
        </p:blipFill>
        <p:spPr>
          <a:xfrm>
            <a:off x="1091200" y="2036775"/>
            <a:ext cx="2846799" cy="2833576"/>
          </a:xfrm>
          <a:prstGeom prst="rect">
            <a:avLst/>
          </a:prstGeom>
          <a:noFill/>
          <a:ln>
            <a:noFill/>
          </a:ln>
        </p:spPr>
      </p:pic>
      <p:sp>
        <p:nvSpPr>
          <p:cNvPr id="433" name="Google Shape;433;p5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4" name="Google Shape;434;p54"/>
          <p:cNvPicPr preferRelativeResize="0"/>
          <p:nvPr/>
        </p:nvPicPr>
        <p:blipFill>
          <a:blip r:embed="rId4">
            <a:alphaModFix/>
          </a:blip>
          <a:stretch>
            <a:fillRect/>
          </a:stretch>
        </p:blipFill>
        <p:spPr>
          <a:xfrm>
            <a:off x="5080825" y="1457000"/>
            <a:ext cx="3619401" cy="33584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AutoML Model Summary</a:t>
            </a:r>
            <a:endParaRPr/>
          </a:p>
        </p:txBody>
      </p:sp>
      <p:pic>
        <p:nvPicPr>
          <p:cNvPr id="440" name="Google Shape;440;p55"/>
          <p:cNvPicPr preferRelativeResize="0"/>
          <p:nvPr/>
        </p:nvPicPr>
        <p:blipFill>
          <a:blip r:embed="rId3">
            <a:alphaModFix/>
          </a:blip>
          <a:stretch>
            <a:fillRect/>
          </a:stretch>
        </p:blipFill>
        <p:spPr>
          <a:xfrm>
            <a:off x="1291000" y="1088200"/>
            <a:ext cx="6562009" cy="3820975"/>
          </a:xfrm>
          <a:prstGeom prst="rect">
            <a:avLst/>
          </a:prstGeom>
          <a:noFill/>
          <a:ln>
            <a:noFill/>
          </a:ln>
        </p:spPr>
      </p:pic>
      <p:sp>
        <p:nvSpPr>
          <p:cNvPr id="441" name="Google Shape;441;p5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Variables Selected</a:t>
            </a:r>
            <a:endParaRPr/>
          </a:p>
          <a:p>
            <a:pPr indent="0" lvl="0" marL="0" rtl="0" algn="l">
              <a:spcBef>
                <a:spcPts val="0"/>
              </a:spcBef>
              <a:spcAft>
                <a:spcPts val="0"/>
              </a:spcAft>
              <a:buClr>
                <a:schemeClr val="dk1"/>
              </a:buClr>
              <a:buSzPct val="36666"/>
              <a:buFont typeface="Arial"/>
              <a:buNone/>
            </a:pPr>
            <a:r>
              <a:t/>
            </a:r>
            <a:endParaRPr/>
          </a:p>
        </p:txBody>
      </p:sp>
      <p:sp>
        <p:nvSpPr>
          <p:cNvPr id="447" name="Google Shape;447;p56"/>
          <p:cNvSpPr txBox="1"/>
          <p:nvPr/>
        </p:nvSpPr>
        <p:spPr>
          <a:xfrm>
            <a:off x="0" y="4835700"/>
            <a:ext cx="631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verage"/>
                <a:ea typeface="Average"/>
                <a:cs typeface="Average"/>
                <a:sym typeface="Average"/>
              </a:rPr>
              <a:t>Source</a:t>
            </a:r>
            <a:r>
              <a:rPr lang="en" sz="800">
                <a:solidFill>
                  <a:schemeClr val="dk1"/>
                </a:solidFill>
                <a:latin typeface="Average"/>
                <a:ea typeface="Average"/>
                <a:cs typeface="Average"/>
                <a:sym typeface="Average"/>
              </a:rPr>
              <a:t> -&gt; </a:t>
            </a:r>
            <a:r>
              <a:rPr lang="en" sz="800">
                <a:solidFill>
                  <a:schemeClr val="dk1"/>
                </a:solidFill>
                <a:latin typeface="Average"/>
                <a:ea typeface="Average"/>
                <a:cs typeface="Average"/>
                <a:sym typeface="Average"/>
              </a:rPr>
              <a:t> https</a:t>
            </a:r>
            <a:r>
              <a:rPr lang="en" sz="800">
                <a:solidFill>
                  <a:schemeClr val="dk1"/>
                </a:solidFill>
                <a:latin typeface="Average"/>
                <a:ea typeface="Average"/>
                <a:cs typeface="Average"/>
                <a:sym typeface="Average"/>
              </a:rPr>
              <a:t> -&gt; </a:t>
            </a:r>
            <a:r>
              <a:rPr lang="en" sz="800">
                <a:solidFill>
                  <a:schemeClr val="dk1"/>
                </a:solidFill>
                <a:latin typeface="Average"/>
                <a:ea typeface="Average"/>
                <a:cs typeface="Average"/>
                <a:sym typeface="Average"/>
              </a:rPr>
              <a:t>//www2.census.gov/geo/maps/DC2020/PL20/st42_pa/censustract_maps/c42003_allegheny/DC20CT_C42003.pdf</a:t>
            </a:r>
            <a:endParaRPr sz="800">
              <a:solidFill>
                <a:schemeClr val="dk1"/>
              </a:solidFill>
              <a:latin typeface="Average"/>
              <a:ea typeface="Average"/>
              <a:cs typeface="Average"/>
              <a:sym typeface="Average"/>
            </a:endParaRPr>
          </a:p>
        </p:txBody>
      </p:sp>
      <p:sp>
        <p:nvSpPr>
          <p:cNvPr id="448" name="Google Shape;448;p56"/>
          <p:cNvSpPr txBox="1"/>
          <p:nvPr/>
        </p:nvSpPr>
        <p:spPr>
          <a:xfrm>
            <a:off x="352800" y="1311750"/>
            <a:ext cx="4323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B01002_001E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age_Median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B25109_001E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housing_OwnerOccupiedMedianValue</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B25111_001E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renting_MedianRentValue</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B08134_001E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commute_Total</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B08134_007E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commute_30to34mins</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B15012_001E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bachelors_Total</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B15012_009E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bachelors_STEM</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B15003_001E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education_Total</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B15003_023E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education_MasterDegree</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B15003_024E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education_ProfessionalDegree</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B15003_025E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education_DoctorateDegree</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B19083_001E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inequality_GiniIndex</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449" name="Google Shape;449;p56"/>
          <p:cNvSpPr txBox="1"/>
          <p:nvPr/>
        </p:nvSpPr>
        <p:spPr>
          <a:xfrm>
            <a:off x="5057200" y="1311750"/>
            <a:ext cx="36111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B19001_001E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income_Total</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B19001_002E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income_LessThan10K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B19001_003E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income_10Kto15K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B19001_004E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income_15Kto20K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B19001_005E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income_20Kto25K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B19001_006E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income_25Kto30K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B19001_007E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income_30Kto35K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B19001_008E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income_35Kto40K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B19001_009E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income_40Kto45K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B19001_010E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income_45Kto50K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B19001_014E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income_100Kto125K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B19001_015E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income_125Kto150K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B19001_016E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income_150Kto200K</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B19001_017E</a:t>
            </a:r>
            <a:r>
              <a:rPr lang="en">
                <a:solidFill>
                  <a:schemeClr val="dk1"/>
                </a:solidFill>
                <a:latin typeface="Average"/>
                <a:ea typeface="Average"/>
                <a:cs typeface="Average"/>
                <a:sym typeface="Average"/>
              </a:rPr>
              <a:t> -&gt; </a:t>
            </a:r>
            <a:r>
              <a:rPr lang="en">
                <a:solidFill>
                  <a:schemeClr val="dk1"/>
                </a:solidFill>
                <a:latin typeface="Average"/>
                <a:ea typeface="Average"/>
                <a:cs typeface="Average"/>
                <a:sym typeface="Average"/>
              </a:rPr>
              <a:t>income_200KOrMore</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450" name="Google Shape;450;p5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Features</a:t>
            </a:r>
            <a:endParaRPr/>
          </a:p>
          <a:p>
            <a:pPr indent="0" lvl="0" marL="0" rtl="0" algn="l">
              <a:spcBef>
                <a:spcPts val="0"/>
              </a:spcBef>
              <a:spcAft>
                <a:spcPts val="0"/>
              </a:spcAft>
              <a:buClr>
                <a:schemeClr val="dk1"/>
              </a:buClr>
              <a:buSzPct val="36666"/>
              <a:buFont typeface="Arial"/>
              <a:buNone/>
            </a:pPr>
            <a:r>
              <a:t/>
            </a:r>
            <a:endParaRPr/>
          </a:p>
        </p:txBody>
      </p:sp>
      <p:pic>
        <p:nvPicPr>
          <p:cNvPr id="110" name="Google Shape;110;p17"/>
          <p:cNvPicPr preferRelativeResize="0"/>
          <p:nvPr/>
        </p:nvPicPr>
        <p:blipFill>
          <a:blip r:embed="rId3">
            <a:alphaModFix/>
          </a:blip>
          <a:stretch>
            <a:fillRect/>
          </a:stretch>
        </p:blipFill>
        <p:spPr>
          <a:xfrm>
            <a:off x="4065400" y="1828475"/>
            <a:ext cx="1013200" cy="1013200"/>
          </a:xfrm>
          <a:prstGeom prst="rect">
            <a:avLst/>
          </a:prstGeom>
          <a:noFill/>
          <a:ln>
            <a:noFill/>
          </a:ln>
        </p:spPr>
      </p:pic>
      <p:sp>
        <p:nvSpPr>
          <p:cNvPr id="111" name="Google Shape;111;p17"/>
          <p:cNvSpPr txBox="1"/>
          <p:nvPr/>
        </p:nvSpPr>
        <p:spPr>
          <a:xfrm>
            <a:off x="3921900" y="2853315"/>
            <a:ext cx="1300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rage"/>
                <a:ea typeface="Average"/>
                <a:cs typeface="Average"/>
                <a:sym typeface="Average"/>
              </a:rPr>
              <a:t>Redfin</a:t>
            </a:r>
            <a:endParaRPr>
              <a:solidFill>
                <a:schemeClr val="dk1"/>
              </a:solidFill>
              <a:latin typeface="Average"/>
              <a:ea typeface="Average"/>
              <a:cs typeface="Average"/>
              <a:sym typeface="Average"/>
            </a:endParaRPr>
          </a:p>
        </p:txBody>
      </p:sp>
      <p:sp>
        <p:nvSpPr>
          <p:cNvPr id="112" name="Google Shape;112;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Redfin Dataset Description</a:t>
            </a:r>
            <a:endParaRPr/>
          </a:p>
        </p:txBody>
      </p:sp>
      <p:sp>
        <p:nvSpPr>
          <p:cNvPr id="118" name="Google Shape;118;p18"/>
          <p:cNvSpPr txBox="1"/>
          <p:nvPr>
            <p:ph idx="1" type="body"/>
          </p:nvPr>
        </p:nvSpPr>
        <p:spPr>
          <a:xfrm>
            <a:off x="311700" y="1152475"/>
            <a:ext cx="3999900" cy="38127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Clr>
                <a:schemeClr val="dk1"/>
              </a:buClr>
              <a:buSzPts val="2000"/>
              <a:buChar char="●"/>
            </a:pPr>
            <a:r>
              <a:rPr lang="en" sz="2000">
                <a:solidFill>
                  <a:schemeClr val="dk1"/>
                </a:solidFill>
              </a:rPr>
              <a:t>1989</a:t>
            </a:r>
            <a:r>
              <a:rPr lang="en" sz="2000">
                <a:solidFill>
                  <a:schemeClr val="dk1"/>
                </a:solidFill>
              </a:rPr>
              <a:t> x 29</a:t>
            </a:r>
            <a:endParaRPr sz="2000">
              <a:solidFill>
                <a:schemeClr val="dk1"/>
              </a:solidFill>
            </a:endParaRPr>
          </a:p>
          <a:p>
            <a:pPr indent="0" lvl="0" marL="0" rtl="0" algn="l">
              <a:spcBef>
                <a:spcPts val="1200"/>
              </a:spcBef>
              <a:spcAft>
                <a:spcPts val="0"/>
              </a:spcAft>
              <a:buNone/>
            </a:pPr>
            <a:r>
              <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Categorical:</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Nominal: 13</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Ordinal: 2</a:t>
            </a:r>
            <a:endParaRPr sz="2000">
              <a:solidFill>
                <a:schemeClr val="dk1"/>
              </a:solidFill>
            </a:endParaRPr>
          </a:p>
          <a:p>
            <a:pPr indent="0" lvl="0" marL="457200" rtl="0" algn="l">
              <a:spcBef>
                <a:spcPts val="1200"/>
              </a:spcBef>
              <a:spcAft>
                <a:spcPts val="0"/>
              </a:spcAft>
              <a:buNone/>
            </a:pPr>
            <a:r>
              <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Numerical: </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Discrete: 4</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Continuous: 10</a:t>
            </a:r>
            <a:endParaRPr sz="2000">
              <a:solidFill>
                <a:schemeClr val="dk1"/>
              </a:solidFill>
            </a:endParaRPr>
          </a:p>
        </p:txBody>
      </p:sp>
      <p:sp>
        <p:nvSpPr>
          <p:cNvPr id="119" name="Google Shape;119;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18"/>
          <p:cNvPicPr preferRelativeResize="0"/>
          <p:nvPr/>
        </p:nvPicPr>
        <p:blipFill>
          <a:blip r:embed="rId3">
            <a:alphaModFix/>
          </a:blip>
          <a:stretch>
            <a:fillRect/>
          </a:stretch>
        </p:blipFill>
        <p:spPr>
          <a:xfrm>
            <a:off x="4572000" y="1585925"/>
            <a:ext cx="3338474" cy="878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Redfin Dataset Features</a:t>
            </a:r>
            <a:endParaRPr/>
          </a:p>
        </p:txBody>
      </p:sp>
      <p:pic>
        <p:nvPicPr>
          <p:cNvPr id="126" name="Google Shape;126;p19"/>
          <p:cNvPicPr preferRelativeResize="0"/>
          <p:nvPr/>
        </p:nvPicPr>
        <p:blipFill>
          <a:blip r:embed="rId3">
            <a:alphaModFix/>
          </a:blip>
          <a:stretch>
            <a:fillRect/>
          </a:stretch>
        </p:blipFill>
        <p:spPr>
          <a:xfrm>
            <a:off x="1164775" y="1017725"/>
            <a:ext cx="6814449" cy="3781475"/>
          </a:xfrm>
          <a:prstGeom prst="rect">
            <a:avLst/>
          </a:prstGeom>
          <a:noFill/>
          <a:ln>
            <a:noFill/>
          </a:ln>
        </p:spPr>
      </p:pic>
      <p:sp>
        <p:nvSpPr>
          <p:cNvPr id="127" name="Google Shape;127;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Redfin Data Exploration</a:t>
            </a:r>
            <a:endParaRPr/>
          </a:p>
        </p:txBody>
      </p:sp>
      <p:pic>
        <p:nvPicPr>
          <p:cNvPr id="133" name="Google Shape;133;p20"/>
          <p:cNvPicPr preferRelativeResize="0"/>
          <p:nvPr/>
        </p:nvPicPr>
        <p:blipFill>
          <a:blip r:embed="rId4">
            <a:alphaModFix/>
          </a:blip>
          <a:stretch>
            <a:fillRect/>
          </a:stretch>
        </p:blipFill>
        <p:spPr>
          <a:xfrm>
            <a:off x="2003325" y="1157318"/>
            <a:ext cx="5137358" cy="3803675"/>
          </a:xfrm>
          <a:prstGeom prst="rect">
            <a:avLst/>
          </a:prstGeom>
          <a:noFill/>
          <a:ln>
            <a:noFill/>
          </a:ln>
        </p:spPr>
      </p:pic>
      <p:sp>
        <p:nvSpPr>
          <p:cNvPr id="134" name="Google Shape;134;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Baseline Model</a:t>
            </a:r>
            <a:endParaRPr/>
          </a:p>
        </p:txBody>
      </p:sp>
      <p:sp>
        <p:nvSpPr>
          <p:cNvPr id="140" name="Google Shape;140;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